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71" r:id="rId9"/>
    <p:sldId id="262" r:id="rId10"/>
    <p:sldId id="273" r:id="rId11"/>
    <p:sldId id="274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ttlewandlelettersandsounds.org.uk/resources/for-parent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Little </a:t>
            </a:r>
            <a:r>
              <a:rPr lang="en-GB" dirty="0" err="1" smtClean="0"/>
              <a:t>Wandle</a:t>
            </a:r>
            <a:r>
              <a:rPr lang="en-GB" dirty="0" smtClean="0"/>
              <a:t> Letters and Sounds Revised</a:t>
            </a:r>
            <a:br>
              <a:rPr lang="en-GB" dirty="0" smtClean="0"/>
            </a:br>
            <a:r>
              <a:rPr lang="en-GB" dirty="0" smtClean="0"/>
              <a:t>Parent meeting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2280" y="4665691"/>
            <a:ext cx="4603531" cy="978367"/>
          </a:xfrm>
        </p:spPr>
        <p:txBody>
          <a:bodyPr>
            <a:normAutofit/>
          </a:bodyPr>
          <a:lstStyle/>
          <a:p>
            <a:r>
              <a:rPr lang="en-GB" sz="2800" dirty="0" smtClean="0"/>
              <a:t>Friday 30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September 2022</a:t>
            </a:r>
            <a:endParaRPr lang="en-GB" sz="2800" dirty="0"/>
          </a:p>
        </p:txBody>
      </p:sp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354" y="394826"/>
            <a:ext cx="1429384" cy="11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157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	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559472"/>
            <a:ext cx="9381066" cy="471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1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4655" y="609600"/>
            <a:ext cx="7517911" cy="576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37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 there any questions?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2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have we bought a new phonics scheme?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0686"/>
            <a:ext cx="9128818" cy="3880773"/>
          </a:xfrm>
        </p:spPr>
        <p:txBody>
          <a:bodyPr>
            <a:noAutofit/>
          </a:bodyPr>
          <a:lstStyle/>
          <a:p>
            <a:r>
              <a:rPr lang="en-GB" sz="2400" dirty="0"/>
              <a:t>Government carried out a review of phonics </a:t>
            </a:r>
            <a:r>
              <a:rPr lang="en-GB" sz="2400" dirty="0" smtClean="0"/>
              <a:t>provision in primary schools </a:t>
            </a:r>
            <a:r>
              <a:rPr lang="en-GB" sz="2400" dirty="0"/>
              <a:t>last </a:t>
            </a:r>
            <a:r>
              <a:rPr lang="en-GB" sz="2400" dirty="0" smtClean="0"/>
              <a:t>year</a:t>
            </a:r>
          </a:p>
          <a:p>
            <a:r>
              <a:rPr lang="en-GB" sz="2400" dirty="0" smtClean="0"/>
              <a:t>Over 30 schemes were approved</a:t>
            </a:r>
            <a:endParaRPr lang="en-GB" sz="2400" dirty="0"/>
          </a:p>
          <a:p>
            <a:r>
              <a:rPr lang="en-GB" sz="2400" dirty="0" smtClean="0"/>
              <a:t>A school’s phonics </a:t>
            </a:r>
            <a:r>
              <a:rPr lang="en-GB" sz="2400" dirty="0"/>
              <a:t>provision should be rigorous, systematic and used with fidelity</a:t>
            </a:r>
          </a:p>
          <a:p>
            <a:r>
              <a:rPr lang="en-GB" sz="2400" dirty="0" smtClean="0"/>
              <a:t>Progression should be systematic and consolidated through reading practice</a:t>
            </a:r>
          </a:p>
          <a:p>
            <a:r>
              <a:rPr lang="en-GB" sz="2400" dirty="0" smtClean="0"/>
              <a:t>A child should be able to read their reading book with 90% accuracy and fluency</a:t>
            </a:r>
          </a:p>
          <a:p>
            <a:r>
              <a:rPr lang="en-GB" sz="2400" dirty="0" smtClean="0"/>
              <a:t>Their reading book should not feature any unfamiliar sounds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3799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of Little </a:t>
            </a:r>
            <a:r>
              <a:rPr lang="en-GB" dirty="0" err="1" smtClean="0"/>
              <a:t>Wandle</a:t>
            </a:r>
            <a:r>
              <a:rPr lang="en-GB" dirty="0" smtClean="0"/>
              <a:t> Letters and Sounds Revised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10000"/>
          </a:bodyPr>
          <a:lstStyle/>
          <a:p>
            <a:r>
              <a:rPr lang="en-GB" sz="2800" dirty="0"/>
              <a:t>Modern, updated since original Letters and Sounds</a:t>
            </a:r>
          </a:p>
          <a:p>
            <a:r>
              <a:rPr lang="en-GB" sz="2800" dirty="0"/>
              <a:t>Clear progression</a:t>
            </a:r>
          </a:p>
          <a:p>
            <a:r>
              <a:rPr lang="en-GB" sz="2800" dirty="0"/>
              <a:t>Reading books </a:t>
            </a:r>
          </a:p>
          <a:p>
            <a:r>
              <a:rPr lang="en-GB" sz="2800" dirty="0"/>
              <a:t>Lesson plans</a:t>
            </a:r>
          </a:p>
          <a:p>
            <a:r>
              <a:rPr lang="en-GB" sz="2800" dirty="0"/>
              <a:t>Flashcards </a:t>
            </a:r>
          </a:p>
          <a:p>
            <a:r>
              <a:rPr lang="en-GB" sz="2800" dirty="0"/>
              <a:t>Display resources</a:t>
            </a:r>
          </a:p>
          <a:p>
            <a:r>
              <a:rPr lang="en-GB" sz="2800" dirty="0"/>
              <a:t>Assessment tools</a:t>
            </a:r>
          </a:p>
          <a:p>
            <a:r>
              <a:rPr lang="en-GB" sz="2800" dirty="0"/>
              <a:t>1:1 support and ‘catch-up’ lessons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69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Terminology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03131"/>
            <a:ext cx="10011688" cy="496613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Phoneme- the sound we hear</a:t>
            </a:r>
          </a:p>
          <a:p>
            <a:r>
              <a:rPr lang="en-GB" sz="2400" dirty="0" smtClean="0"/>
              <a:t>Grapheme- how a sound is written</a:t>
            </a:r>
          </a:p>
          <a:p>
            <a:r>
              <a:rPr lang="en-GB" sz="2400" dirty="0" smtClean="0"/>
              <a:t>Digraph- two letters that make one sound e.g. </a:t>
            </a:r>
            <a:r>
              <a:rPr lang="en-GB" sz="2400" dirty="0" err="1" smtClean="0"/>
              <a:t>ai</a:t>
            </a:r>
            <a:r>
              <a:rPr lang="en-GB" sz="2400" dirty="0" smtClean="0"/>
              <a:t>, </a:t>
            </a:r>
            <a:r>
              <a:rPr lang="en-GB" sz="2400" dirty="0" err="1" smtClean="0"/>
              <a:t>oo</a:t>
            </a:r>
            <a:r>
              <a:rPr lang="en-GB" sz="2400" dirty="0" smtClean="0"/>
              <a:t>, </a:t>
            </a:r>
            <a:r>
              <a:rPr lang="en-GB" sz="2400" dirty="0" err="1" smtClean="0"/>
              <a:t>ee</a:t>
            </a:r>
            <a:endParaRPr lang="en-GB" sz="2400" dirty="0" smtClean="0"/>
          </a:p>
          <a:p>
            <a:r>
              <a:rPr lang="en-GB" sz="2400" dirty="0" err="1" smtClean="0"/>
              <a:t>Trigraph</a:t>
            </a:r>
            <a:r>
              <a:rPr lang="en-GB" sz="2400" dirty="0" smtClean="0"/>
              <a:t>- three letters that make one sound- e.g. </a:t>
            </a:r>
            <a:r>
              <a:rPr lang="en-GB" sz="2400" dirty="0" err="1" smtClean="0"/>
              <a:t>igh</a:t>
            </a:r>
            <a:r>
              <a:rPr lang="en-GB" sz="2400" dirty="0" smtClean="0"/>
              <a:t>, air, ear</a:t>
            </a:r>
          </a:p>
          <a:p>
            <a:r>
              <a:rPr lang="en-GB" sz="2400" dirty="0" smtClean="0"/>
              <a:t>Tricky word- a word we cannot read or spell phonetically</a:t>
            </a:r>
          </a:p>
          <a:p>
            <a:r>
              <a:rPr lang="en-GB" sz="2400" dirty="0" smtClean="0"/>
              <a:t>Sound buttons- dots to show individual graphemes and dashes to show digraphs and </a:t>
            </a:r>
            <a:r>
              <a:rPr lang="en-GB" sz="2400" dirty="0" err="1" smtClean="0"/>
              <a:t>trigraphs</a:t>
            </a:r>
            <a:endParaRPr lang="en-GB" sz="2400" dirty="0" smtClean="0"/>
          </a:p>
          <a:p>
            <a:r>
              <a:rPr lang="en-GB" sz="2400" dirty="0" smtClean="0"/>
              <a:t>Segmenting- breaking the word down into each individual sound</a:t>
            </a:r>
          </a:p>
          <a:p>
            <a:r>
              <a:rPr lang="en-GB" sz="2400" dirty="0" smtClean="0"/>
              <a:t>Blending- fluently joining together the phonemes to say a whole word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59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the children are taught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3844"/>
            <a:ext cx="10673838" cy="4555522"/>
          </a:xfrm>
        </p:spPr>
        <p:txBody>
          <a:bodyPr>
            <a:normAutofit fontScale="92500" lnSpcReduction="20000"/>
          </a:bodyPr>
          <a:lstStyle/>
          <a:p>
            <a:r>
              <a:rPr lang="en-GB" sz="3000" dirty="0" smtClean="0"/>
              <a:t>Lesson structure- </a:t>
            </a:r>
          </a:p>
          <a:p>
            <a:pPr lvl="4"/>
            <a:r>
              <a:rPr lang="en-GB" sz="2800" dirty="0" smtClean="0"/>
              <a:t>Revisit and review previously taught phonemes/graphemes, words and tricky words</a:t>
            </a:r>
          </a:p>
          <a:p>
            <a:pPr lvl="4"/>
            <a:r>
              <a:rPr lang="en-GB" sz="2800" dirty="0" smtClean="0"/>
              <a:t>Teach and practise a new </a:t>
            </a:r>
            <a:r>
              <a:rPr lang="en-GB" sz="2800" dirty="0"/>
              <a:t>phonemes/graphemes </a:t>
            </a:r>
            <a:endParaRPr lang="en-GB" sz="2800" dirty="0" smtClean="0"/>
          </a:p>
          <a:p>
            <a:pPr lvl="4"/>
            <a:r>
              <a:rPr lang="en-GB" sz="2800" dirty="0" smtClean="0"/>
              <a:t>Orally</a:t>
            </a:r>
            <a:r>
              <a:rPr lang="en-GB" sz="2800" b="1" dirty="0" smtClean="0"/>
              <a:t> blend </a:t>
            </a:r>
            <a:r>
              <a:rPr lang="en-GB" sz="2800" dirty="0" smtClean="0"/>
              <a:t>words with the new phonemes </a:t>
            </a:r>
          </a:p>
          <a:p>
            <a:pPr lvl="4"/>
            <a:r>
              <a:rPr lang="en-GB" sz="2800" dirty="0" smtClean="0"/>
              <a:t>Teacher-led blending to read words with the new phonemes</a:t>
            </a:r>
          </a:p>
          <a:p>
            <a:pPr lvl="4"/>
            <a:r>
              <a:rPr lang="en-GB" sz="2800" dirty="0" smtClean="0"/>
              <a:t>Learn to read a new tricky word (video on next page)</a:t>
            </a:r>
          </a:p>
          <a:p>
            <a:pPr lvl="4"/>
            <a:r>
              <a:rPr lang="en-GB" sz="2800" dirty="0" smtClean="0"/>
              <a:t>Practise and apply the new </a:t>
            </a:r>
            <a:r>
              <a:rPr lang="en-GB" sz="2800" dirty="0"/>
              <a:t>phonemes/graphemes </a:t>
            </a:r>
            <a:r>
              <a:rPr lang="en-GB" sz="2800" dirty="0" smtClean="0"/>
              <a:t>and tricky word by reading/writing a sentence, matching words to pictures</a:t>
            </a:r>
          </a:p>
        </p:txBody>
      </p:sp>
    </p:spTree>
    <p:extLst>
      <p:ext uri="{BB962C8B-B14F-4D97-AF65-F5344CB8AC3E}">
        <p14:creationId xmlns:p14="http://schemas.microsoft.com/office/powerpoint/2010/main" val="33417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‘How to’ videos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hlinkClick r:id="rId2"/>
              </a:rPr>
              <a:t>https</a:t>
            </a:r>
            <a:r>
              <a:rPr lang="en-GB" sz="2400" dirty="0">
                <a:hlinkClick r:id="rId2"/>
              </a:rPr>
              <a:t>://www.littlewandlelettersandsounds.org.uk/resources/for-parents</a:t>
            </a:r>
            <a:r>
              <a:rPr lang="en-GB" sz="2400" dirty="0" smtClean="0">
                <a:hlinkClick r:id="rId2"/>
              </a:rPr>
              <a:t>/</a:t>
            </a:r>
            <a:endParaRPr lang="en-GB" sz="2400" dirty="0" smtClean="0"/>
          </a:p>
          <a:p>
            <a:r>
              <a:rPr lang="en-GB" sz="2400" dirty="0" smtClean="0"/>
              <a:t>How to pronounce </a:t>
            </a:r>
            <a:r>
              <a:rPr lang="en-GB" sz="2400" dirty="0"/>
              <a:t>the graphemes  </a:t>
            </a:r>
            <a:endParaRPr lang="en-GB" sz="2400" dirty="0" smtClean="0"/>
          </a:p>
          <a:p>
            <a:r>
              <a:rPr lang="en-GB" sz="2400" dirty="0" smtClean="0"/>
              <a:t>How ‘tricky words’ </a:t>
            </a:r>
            <a:r>
              <a:rPr lang="en-GB" sz="2400" dirty="0"/>
              <a:t>are </a:t>
            </a:r>
            <a:r>
              <a:rPr lang="en-GB" sz="2400" dirty="0" smtClean="0"/>
              <a:t>taught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62758"/>
            <a:ext cx="8596668" cy="1320800"/>
          </a:xfrm>
        </p:spPr>
        <p:txBody>
          <a:bodyPr/>
          <a:lstStyle/>
          <a:p>
            <a:r>
              <a:rPr lang="en-GB" dirty="0" smtClean="0"/>
              <a:t>Reading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024759"/>
            <a:ext cx="11351757" cy="5016603"/>
          </a:xfrm>
        </p:spPr>
        <p:txBody>
          <a:bodyPr>
            <a:noAutofit/>
          </a:bodyPr>
          <a:lstStyle/>
          <a:p>
            <a:r>
              <a:rPr lang="en-GB" sz="2800" dirty="0" smtClean="0"/>
              <a:t>Learning at school and practising at home</a:t>
            </a:r>
          </a:p>
          <a:p>
            <a:r>
              <a:rPr lang="en-GB" sz="2800" dirty="0" smtClean="0"/>
              <a:t>Your child will bring home two books- a sharing book for pleasure and a reading practice book.</a:t>
            </a:r>
          </a:p>
          <a:p>
            <a:r>
              <a:rPr lang="en-GB" sz="2800" dirty="0" smtClean="0"/>
              <a:t>Reading Practice Book:</a:t>
            </a:r>
          </a:p>
          <a:p>
            <a:pPr lvl="3"/>
            <a:r>
              <a:rPr lang="en-US" sz="2800" dirty="0" smtClean="0"/>
              <a:t>Carefully </a:t>
            </a:r>
            <a:r>
              <a:rPr lang="en-US" sz="2800" dirty="0"/>
              <a:t>matched to your child’s current reading level. </a:t>
            </a:r>
            <a:endParaRPr lang="en-US" sz="2800" dirty="0" smtClean="0"/>
          </a:p>
          <a:p>
            <a:pPr lvl="3"/>
            <a:r>
              <a:rPr lang="en-US" sz="2800" dirty="0" smtClean="0"/>
              <a:t>It should be fairly easy</a:t>
            </a:r>
          </a:p>
          <a:p>
            <a:pPr lvl="3"/>
            <a:r>
              <a:rPr lang="en-US" sz="2800" dirty="0" smtClean="0"/>
              <a:t>Fluency </a:t>
            </a:r>
            <a:r>
              <a:rPr lang="en-US" sz="2800" dirty="0"/>
              <a:t>and </a:t>
            </a:r>
            <a:r>
              <a:rPr lang="en-US" sz="2800" dirty="0" smtClean="0"/>
              <a:t>confidence</a:t>
            </a:r>
          </a:p>
          <a:p>
            <a:pPr lvl="3"/>
            <a:r>
              <a:rPr lang="en-US" sz="2800" dirty="0" smtClean="0"/>
              <a:t>Sounds, unfamiliar words and tricky words in book</a:t>
            </a:r>
          </a:p>
          <a:p>
            <a:pPr lvl="3"/>
            <a:r>
              <a:rPr lang="en-US" sz="2800" dirty="0" smtClean="0"/>
              <a:t>Help if there is a word they are stuck on</a:t>
            </a:r>
          </a:p>
          <a:p>
            <a:pPr lvl="3"/>
            <a:r>
              <a:rPr lang="en-US" sz="2800" dirty="0" smtClean="0"/>
              <a:t>Discuss the book after- prompt questions in back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983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69999"/>
            <a:ext cx="11115273" cy="5351517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Sharing book:</a:t>
            </a:r>
          </a:p>
          <a:p>
            <a:pPr lvl="3"/>
            <a:r>
              <a:rPr lang="en-US" sz="3300" dirty="0"/>
              <a:t>Library book</a:t>
            </a:r>
          </a:p>
          <a:p>
            <a:pPr lvl="3"/>
            <a:r>
              <a:rPr lang="en-US" sz="3300" dirty="0"/>
              <a:t>Lifelong readers</a:t>
            </a:r>
          </a:p>
          <a:p>
            <a:pPr lvl="3"/>
            <a:r>
              <a:rPr lang="en-US" sz="3300" dirty="0"/>
              <a:t>Enjoy together</a:t>
            </a:r>
          </a:p>
          <a:p>
            <a:pPr lvl="3"/>
            <a:r>
              <a:rPr lang="en-US" sz="3300" dirty="0"/>
              <a:t>Read it to or with your child</a:t>
            </a:r>
          </a:p>
          <a:p>
            <a:pPr lvl="3"/>
            <a:r>
              <a:rPr lang="en-US" sz="3300" dirty="0"/>
              <a:t>Have fun! Discuss pictures and words, predict what might happen, use fun voices for characters, discuss fun facts, etc</a:t>
            </a:r>
            <a:r>
              <a:rPr lang="en-US" sz="3300" dirty="0" smtClean="0"/>
              <a:t>.</a:t>
            </a:r>
          </a:p>
          <a:p>
            <a:pPr lvl="3"/>
            <a:r>
              <a:rPr lang="en-US" sz="3300" dirty="0" smtClean="0"/>
              <a:t>You can also read anything else you have at home</a:t>
            </a:r>
            <a:endParaRPr lang="en-US" sz="33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458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help your child at home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13" y="1403844"/>
            <a:ext cx="10910321" cy="5044253"/>
          </a:xfrm>
        </p:spPr>
        <p:txBody>
          <a:bodyPr>
            <a:noAutofit/>
          </a:bodyPr>
          <a:lstStyle/>
          <a:p>
            <a:r>
              <a:rPr lang="en-GB" sz="2600" dirty="0" smtClean="0"/>
              <a:t>Keep your reading practice at home short and fun</a:t>
            </a:r>
          </a:p>
          <a:p>
            <a:r>
              <a:rPr lang="en-GB" sz="2600" dirty="0" smtClean="0"/>
              <a:t>Encourage your child to read to different family members</a:t>
            </a:r>
          </a:p>
          <a:p>
            <a:r>
              <a:rPr lang="en-GB" sz="2600" dirty="0" smtClean="0"/>
              <a:t>If your child is reluctant to read, try reading a page each</a:t>
            </a:r>
          </a:p>
          <a:p>
            <a:r>
              <a:rPr lang="en-GB" sz="2600" dirty="0" smtClean="0"/>
              <a:t>Read a variety of texts- comics, recipes, shop signs, instructions, etc.</a:t>
            </a:r>
          </a:p>
          <a:p>
            <a:r>
              <a:rPr lang="en-GB" sz="2600" dirty="0" smtClean="0"/>
              <a:t>Children who read at home tend to make accelerated progress compared to those who do not read and gives them confidence in all subjects</a:t>
            </a:r>
          </a:p>
          <a:p>
            <a:r>
              <a:rPr lang="en-GB" sz="2600" dirty="0" smtClean="0"/>
              <a:t>Practise any specific sounds/words that your child has struggled with in their reading practice book</a:t>
            </a:r>
          </a:p>
          <a:p>
            <a:r>
              <a:rPr lang="en-GB" sz="2600" dirty="0" err="1" smtClean="0"/>
              <a:t>ebooks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540820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</TotalTime>
  <Words>524</Words>
  <Application>Microsoft Office PowerPoint</Application>
  <PresentationFormat>Widescreen</PresentationFormat>
  <Paragraphs>66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Little Wandle Letters and Sounds Revised Parent meeting </vt:lpstr>
      <vt:lpstr>Why have we bought a new phonics scheme?</vt:lpstr>
      <vt:lpstr>Benefits of Little Wandle Letters and Sounds Revised</vt:lpstr>
      <vt:lpstr>Terminology </vt:lpstr>
      <vt:lpstr>How the children are taught</vt:lpstr>
      <vt:lpstr>‘How to’ videos</vt:lpstr>
      <vt:lpstr>Reading practice</vt:lpstr>
      <vt:lpstr>PowerPoint Presentation</vt:lpstr>
      <vt:lpstr>How to help your child at home</vt:lpstr>
      <vt:lpstr>PowerPoint Presentation</vt:lpstr>
      <vt:lpstr>PowerPoint Presentation</vt:lpstr>
      <vt:lpstr>Are there any questions?</vt:lpstr>
    </vt:vector>
  </TitlesOfParts>
  <Company>St Catherine's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Wandle Letters and Sounds Revised Parent meeting </dc:title>
  <dc:creator>Amanda SWEET</dc:creator>
  <cp:lastModifiedBy>Amanda SWEET</cp:lastModifiedBy>
  <cp:revision>14</cp:revision>
  <dcterms:created xsi:type="dcterms:W3CDTF">2022-09-26T08:39:40Z</dcterms:created>
  <dcterms:modified xsi:type="dcterms:W3CDTF">2022-09-30T12:11:54Z</dcterms:modified>
</cp:coreProperties>
</file>