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1" r:id="rId3"/>
    <p:sldId id="257" r:id="rId4"/>
    <p:sldId id="263" r:id="rId5"/>
    <p:sldId id="295" r:id="rId6"/>
    <p:sldId id="296" r:id="rId7"/>
    <p:sldId id="297" r:id="rId8"/>
    <p:sldId id="298" r:id="rId9"/>
    <p:sldId id="299" r:id="rId10"/>
    <p:sldId id="300" r:id="rId11"/>
    <p:sldId id="302" r:id="rId12"/>
    <p:sldId id="303" r:id="rId13"/>
    <p:sldId id="304" r:id="rId14"/>
    <p:sldId id="305" r:id="rId15"/>
    <p:sldId id="307" r:id="rId16"/>
    <p:sldId id="308" r:id="rId17"/>
    <p:sldId id="309" r:id="rId18"/>
    <p:sldId id="310" r:id="rId19"/>
    <p:sldId id="312" r:id="rId20"/>
    <p:sldId id="313" r:id="rId21"/>
    <p:sldId id="314" r:id="rId22"/>
    <p:sldId id="315" r:id="rId23"/>
    <p:sldId id="286" r:id="rId24"/>
    <p:sldId id="287" r:id="rId25"/>
    <p:sldId id="288" r:id="rId26"/>
    <p:sldId id="289" r:id="rId27"/>
    <p:sldId id="290" r:id="rId28"/>
    <p:sldId id="291" r:id="rId29"/>
    <p:sldId id="316" r:id="rId30"/>
    <p:sldId id="260" r:id="rId31"/>
    <p:sldId id="292" r:id="rId32"/>
    <p:sldId id="293" r:id="rId33"/>
    <p:sldId id="294" r:id="rId34"/>
    <p:sldId id="259" r:id="rId3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3A704-81BF-4419-937F-A62C0B6CAE6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7D835-E10E-40C5-A467-6C0E9716A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099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3B641-9BF0-4CD0-AE39-1B626D84A1E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66B5E-C0CE-402D-AA10-18770CFCA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87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938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0B8283-F033-444C-9DE6-F53E3C606EA2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85DF4F-3E35-4F36-A1B1-920F1BD5FFD1}" type="slidenum">
              <a:rPr lang="en-GB" altLang="en-US" smtClean="0"/>
              <a:pPr/>
              <a:t>17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0ECD725-2BFF-4769-B02F-B10CECD28C57}" type="slidenum">
              <a:rPr lang="en-GB" altLang="en-US" smtClean="0"/>
              <a:pPr/>
              <a:t>21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9619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617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71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65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094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127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5+6+5=      7+8=    17+5=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7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578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 + 4.    4 + 5.    Make 5-</a:t>
            </a:r>
            <a:r>
              <a:rPr lang="en-GB" baseline="0" dirty="0" smtClean="0"/>
              <a:t> if you have to do 4 + 2 + 3- know that 2 + 3 totals 5 then add on the rest.  For make ten- with 3 + 5 + 7- know that 3 + 7 are number bonds to 10.       For near make 10- pick out numbers that are almost number bonds. So 4 + 5 or 5 + 6.     Switch it. 1 + 4. Turn it round to 4 + 1.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9104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Concrete: make 12</a:t>
            </a:r>
            <a:r>
              <a:rPr lang="en-GB" baseline="0" dirty="0" smtClean="0"/>
              <a:t> and then make 14. Add them together.      Pictorial- repeat same </a:t>
            </a:r>
            <a:r>
              <a:rPr lang="en-GB" baseline="0" dirty="0" err="1" smtClean="0"/>
              <a:t>numers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615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4267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4227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6644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89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179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6B5E-C0CE-402D-AA10-18770CFCA1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964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647A00-9BDC-48FF-BD8A-38E303154819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B23103-D842-43F0-B4BC-8653576B657A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19DD17-FD4B-4708-856C-33EACCD49421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63220F-A6E8-4C76-B733-BE717B216077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F20E7F6-23FB-45EB-97BA-54862EEBA8DC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99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11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68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3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5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2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88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60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27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4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7031-B171-4936-A0DD-457A17C2BE18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BEB33-1944-4436-AABB-8669EB161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67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 information session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5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2843213" y="1412875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779838" y="1412875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4716463" y="1412875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2843213" y="24209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779838" y="24209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4716463" y="24209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2843213" y="34290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3779838" y="34290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4716463" y="34290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8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482850" y="23495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419475" y="23622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5580063" y="33575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2482850" y="33575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417888" y="33575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580063" y="23415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Oval 11"/>
          <p:cNvSpPr>
            <a:spLocks noChangeArrowheads="1"/>
          </p:cNvSpPr>
          <p:nvPr/>
        </p:nvSpPr>
        <p:spPr bwMode="auto">
          <a:xfrm>
            <a:off x="4643438" y="23495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6" name="Oval 12"/>
          <p:cNvSpPr>
            <a:spLocks noChangeArrowheads="1"/>
          </p:cNvSpPr>
          <p:nvPr/>
        </p:nvSpPr>
        <p:spPr bwMode="auto">
          <a:xfrm>
            <a:off x="4643438" y="33575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8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2122488" y="24209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059113" y="24209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995738" y="24209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122488" y="34290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059113" y="34290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5867400" y="24209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4930775" y="24209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4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563888" y="2348235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4787379" y="2348235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4211960" y="3066926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563888" y="378904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4787379" y="378904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Oval 4"/>
          <p:cNvSpPr>
            <a:spLocks noChangeArrowheads="1"/>
          </p:cNvSpPr>
          <p:nvPr/>
        </p:nvSpPr>
        <p:spPr bwMode="auto">
          <a:xfrm>
            <a:off x="7061200" y="1628775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724" name="Oval 5"/>
          <p:cNvSpPr>
            <a:spLocks noChangeArrowheads="1"/>
          </p:cNvSpPr>
          <p:nvPr/>
        </p:nvSpPr>
        <p:spPr bwMode="auto">
          <a:xfrm>
            <a:off x="6804025" y="2708275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Oval 7"/>
          <p:cNvSpPr>
            <a:spLocks noChangeArrowheads="1"/>
          </p:cNvSpPr>
          <p:nvPr/>
        </p:nvSpPr>
        <p:spPr bwMode="auto">
          <a:xfrm>
            <a:off x="2771775" y="486568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Oval 10"/>
          <p:cNvSpPr>
            <a:spLocks noChangeArrowheads="1"/>
          </p:cNvSpPr>
          <p:nvPr/>
        </p:nvSpPr>
        <p:spPr bwMode="auto">
          <a:xfrm>
            <a:off x="1547813" y="277971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727" name="Oval 11"/>
          <p:cNvSpPr>
            <a:spLocks noChangeArrowheads="1"/>
          </p:cNvSpPr>
          <p:nvPr/>
        </p:nvSpPr>
        <p:spPr bwMode="auto">
          <a:xfrm>
            <a:off x="2411413" y="19891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728" name="Oval 12"/>
          <p:cNvSpPr>
            <a:spLocks noChangeArrowheads="1"/>
          </p:cNvSpPr>
          <p:nvPr/>
        </p:nvSpPr>
        <p:spPr bwMode="auto">
          <a:xfrm>
            <a:off x="5940425" y="19891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75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51224" y="2565623"/>
            <a:ext cx="5257080" cy="1871489"/>
            <a:chOff x="1547813" y="2278236"/>
            <a:chExt cx="5257080" cy="1871489"/>
          </a:xfrm>
        </p:grpSpPr>
        <p:sp>
          <p:nvSpPr>
            <p:cNvPr id="26627" name="Oval 9"/>
            <p:cNvSpPr>
              <a:spLocks noChangeArrowheads="1"/>
            </p:cNvSpPr>
            <p:nvPr/>
          </p:nvSpPr>
          <p:spPr bwMode="auto">
            <a:xfrm>
              <a:off x="6084168" y="2278236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28" name="Oval 10"/>
            <p:cNvSpPr>
              <a:spLocks noChangeArrowheads="1"/>
            </p:cNvSpPr>
            <p:nvPr/>
          </p:nvSpPr>
          <p:spPr bwMode="auto">
            <a:xfrm>
              <a:off x="5076825" y="2278236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29" name="Oval 13"/>
            <p:cNvSpPr>
              <a:spLocks noChangeArrowheads="1"/>
            </p:cNvSpPr>
            <p:nvPr/>
          </p:nvSpPr>
          <p:spPr bwMode="auto">
            <a:xfrm>
              <a:off x="6084168" y="3284984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0" name="Oval 14"/>
            <p:cNvSpPr>
              <a:spLocks noChangeArrowheads="1"/>
            </p:cNvSpPr>
            <p:nvPr/>
          </p:nvSpPr>
          <p:spPr bwMode="auto">
            <a:xfrm>
              <a:off x="5076825" y="3284984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1" name="Oval 15"/>
            <p:cNvSpPr>
              <a:spLocks noChangeArrowheads="1"/>
            </p:cNvSpPr>
            <p:nvPr/>
          </p:nvSpPr>
          <p:spPr bwMode="auto">
            <a:xfrm>
              <a:off x="2843163" y="2349673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2" name="Oval 16"/>
            <p:cNvSpPr>
              <a:spLocks noChangeArrowheads="1"/>
            </p:cNvSpPr>
            <p:nvPr/>
          </p:nvSpPr>
          <p:spPr bwMode="auto">
            <a:xfrm>
              <a:off x="1547813" y="2349673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3" name="Oval 17"/>
            <p:cNvSpPr>
              <a:spLocks noChangeArrowheads="1"/>
            </p:cNvSpPr>
            <p:nvPr/>
          </p:nvSpPr>
          <p:spPr bwMode="auto">
            <a:xfrm>
              <a:off x="2843163" y="3429000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4" name="Oval 18"/>
            <p:cNvSpPr>
              <a:spLocks noChangeArrowheads="1"/>
            </p:cNvSpPr>
            <p:nvPr/>
          </p:nvSpPr>
          <p:spPr bwMode="auto">
            <a:xfrm>
              <a:off x="1547813" y="3429000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5" name="Oval 19"/>
            <p:cNvSpPr>
              <a:spLocks noChangeArrowheads="1"/>
            </p:cNvSpPr>
            <p:nvPr/>
          </p:nvSpPr>
          <p:spPr bwMode="auto">
            <a:xfrm>
              <a:off x="2195091" y="2852936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1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val 5"/>
          <p:cNvSpPr>
            <a:spLocks noChangeArrowheads="1"/>
          </p:cNvSpPr>
          <p:nvPr/>
        </p:nvSpPr>
        <p:spPr bwMode="auto">
          <a:xfrm>
            <a:off x="3767683" y="26240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Oval 7"/>
          <p:cNvSpPr>
            <a:spLocks noChangeArrowheads="1"/>
          </p:cNvSpPr>
          <p:nvPr/>
        </p:nvSpPr>
        <p:spPr bwMode="auto">
          <a:xfrm>
            <a:off x="4745583" y="35003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509" name="Oval 8"/>
          <p:cNvSpPr>
            <a:spLocks noChangeArrowheads="1"/>
          </p:cNvSpPr>
          <p:nvPr/>
        </p:nvSpPr>
        <p:spPr bwMode="auto">
          <a:xfrm>
            <a:off x="2945358" y="26240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Oval 9"/>
          <p:cNvSpPr>
            <a:spLocks noChangeArrowheads="1"/>
          </p:cNvSpPr>
          <p:nvPr/>
        </p:nvSpPr>
        <p:spPr bwMode="auto">
          <a:xfrm>
            <a:off x="5723483" y="26240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511" name="Oval 10"/>
          <p:cNvSpPr>
            <a:spLocks noChangeArrowheads="1"/>
          </p:cNvSpPr>
          <p:nvPr/>
        </p:nvSpPr>
        <p:spPr bwMode="auto">
          <a:xfrm>
            <a:off x="4745583" y="26240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Oval 11"/>
          <p:cNvSpPr>
            <a:spLocks noChangeArrowheads="1"/>
          </p:cNvSpPr>
          <p:nvPr/>
        </p:nvSpPr>
        <p:spPr bwMode="auto">
          <a:xfrm>
            <a:off x="2943771" y="35003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Oval 12"/>
          <p:cNvSpPr>
            <a:spLocks noChangeArrowheads="1"/>
          </p:cNvSpPr>
          <p:nvPr/>
        </p:nvSpPr>
        <p:spPr bwMode="auto">
          <a:xfrm>
            <a:off x="3767683" y="35003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8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Oval 4"/>
          <p:cNvSpPr>
            <a:spLocks noChangeArrowheads="1"/>
          </p:cNvSpPr>
          <p:nvPr/>
        </p:nvSpPr>
        <p:spPr bwMode="auto">
          <a:xfrm>
            <a:off x="2987824" y="11255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8916" name="Oval 5"/>
          <p:cNvSpPr>
            <a:spLocks noChangeArrowheads="1"/>
          </p:cNvSpPr>
          <p:nvPr/>
        </p:nvSpPr>
        <p:spPr bwMode="auto">
          <a:xfrm>
            <a:off x="5651475" y="234888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Oval 6"/>
          <p:cNvSpPr>
            <a:spLocks noChangeArrowheads="1"/>
          </p:cNvSpPr>
          <p:nvPr/>
        </p:nvSpPr>
        <p:spPr bwMode="auto">
          <a:xfrm>
            <a:off x="6180138" y="16383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Oval 7"/>
          <p:cNvSpPr>
            <a:spLocks noChangeArrowheads="1"/>
          </p:cNvSpPr>
          <p:nvPr/>
        </p:nvSpPr>
        <p:spPr bwMode="auto">
          <a:xfrm>
            <a:off x="2841625" y="38608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8919" name="Oval 8"/>
          <p:cNvSpPr>
            <a:spLocks noChangeArrowheads="1"/>
          </p:cNvSpPr>
          <p:nvPr/>
        </p:nvSpPr>
        <p:spPr bwMode="auto">
          <a:xfrm>
            <a:off x="6660232" y="242088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Oval 9"/>
          <p:cNvSpPr>
            <a:spLocks noChangeArrowheads="1"/>
          </p:cNvSpPr>
          <p:nvPr/>
        </p:nvSpPr>
        <p:spPr bwMode="auto">
          <a:xfrm>
            <a:off x="2124075" y="1603375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Oval 10"/>
          <p:cNvSpPr>
            <a:spLocks noChangeArrowheads="1"/>
          </p:cNvSpPr>
          <p:nvPr/>
        </p:nvSpPr>
        <p:spPr bwMode="auto">
          <a:xfrm>
            <a:off x="3563888" y="4365104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13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6156176" y="2350244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5076825" y="2350244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300192" y="350100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2555776" y="2492251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Oval 8"/>
          <p:cNvSpPr>
            <a:spLocks noChangeArrowheads="1"/>
          </p:cNvSpPr>
          <p:nvPr/>
        </p:nvSpPr>
        <p:spPr bwMode="auto">
          <a:xfrm>
            <a:off x="1619027" y="2492251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4584" name="Oval 9"/>
          <p:cNvSpPr>
            <a:spLocks noChangeArrowheads="1"/>
          </p:cNvSpPr>
          <p:nvPr/>
        </p:nvSpPr>
        <p:spPr bwMode="auto">
          <a:xfrm>
            <a:off x="2555776" y="3356992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4585" name="Oval 10"/>
          <p:cNvSpPr>
            <a:spLocks noChangeArrowheads="1"/>
          </p:cNvSpPr>
          <p:nvPr/>
        </p:nvSpPr>
        <p:spPr bwMode="auto">
          <a:xfrm>
            <a:off x="1619027" y="3356992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Oval 12"/>
          <p:cNvSpPr>
            <a:spLocks noChangeArrowheads="1"/>
          </p:cNvSpPr>
          <p:nvPr/>
        </p:nvSpPr>
        <p:spPr bwMode="auto">
          <a:xfrm>
            <a:off x="5651475" y="2996952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64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3298602" y="2603996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4235227" y="2603996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2339752" y="3572371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2361977" y="2603996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5243289" y="2603996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235227" y="3540621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6178327" y="3540621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6178327" y="2603996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5243289" y="3540621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3298602" y="3572371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Curriculum</a:t>
            </a:r>
            <a:endParaRPr lang="en-GB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national curriculum focuses on three areas: number fluency, reasoning, and problem-solving.</a:t>
            </a:r>
          </a:p>
          <a:p>
            <a:r>
              <a:rPr lang="en-GB" dirty="0" smtClean="0"/>
              <a:t>It aims for children to master these three areas within a range of numbers: Year 1 work up to 20. Year 2 work up to 100.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77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Oval 5"/>
          <p:cNvSpPr>
            <a:spLocks noChangeArrowheads="1"/>
          </p:cNvSpPr>
          <p:nvPr/>
        </p:nvSpPr>
        <p:spPr bwMode="auto">
          <a:xfrm>
            <a:off x="1979712" y="3317875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Oval 8"/>
          <p:cNvSpPr>
            <a:spLocks noChangeArrowheads="1"/>
          </p:cNvSpPr>
          <p:nvPr/>
        </p:nvSpPr>
        <p:spPr bwMode="auto">
          <a:xfrm>
            <a:off x="1979712" y="235585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Oval 9"/>
          <p:cNvSpPr>
            <a:spLocks noChangeArrowheads="1"/>
          </p:cNvSpPr>
          <p:nvPr/>
        </p:nvSpPr>
        <p:spPr bwMode="auto">
          <a:xfrm>
            <a:off x="5724525" y="23495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Oval 10"/>
          <p:cNvSpPr>
            <a:spLocks noChangeArrowheads="1"/>
          </p:cNvSpPr>
          <p:nvPr/>
        </p:nvSpPr>
        <p:spPr bwMode="auto">
          <a:xfrm>
            <a:off x="4787900" y="235585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Oval 11"/>
          <p:cNvSpPr>
            <a:spLocks noChangeArrowheads="1"/>
          </p:cNvSpPr>
          <p:nvPr/>
        </p:nvSpPr>
        <p:spPr bwMode="auto">
          <a:xfrm>
            <a:off x="2916337" y="235585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Oval 12"/>
          <p:cNvSpPr>
            <a:spLocks noChangeArrowheads="1"/>
          </p:cNvSpPr>
          <p:nvPr/>
        </p:nvSpPr>
        <p:spPr bwMode="auto">
          <a:xfrm>
            <a:off x="2916337" y="328453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10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Oval 9"/>
          <p:cNvSpPr>
            <a:spLocks noChangeArrowheads="1"/>
          </p:cNvSpPr>
          <p:nvPr/>
        </p:nvSpPr>
        <p:spPr bwMode="auto">
          <a:xfrm>
            <a:off x="4211960" y="422108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1981949" y="1556792"/>
            <a:ext cx="1725955" cy="2304901"/>
            <a:chOff x="1547813" y="2204219"/>
            <a:chExt cx="1725955" cy="2304901"/>
          </a:xfrm>
        </p:grpSpPr>
        <p:sp>
          <p:nvSpPr>
            <p:cNvPr id="28677" name="Oval 7"/>
            <p:cNvSpPr>
              <a:spLocks noChangeArrowheads="1"/>
            </p:cNvSpPr>
            <p:nvPr/>
          </p:nvSpPr>
          <p:spPr bwMode="auto">
            <a:xfrm>
              <a:off x="2553043" y="2204219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79" name="Oval 10"/>
            <p:cNvSpPr>
              <a:spLocks noChangeArrowheads="1"/>
            </p:cNvSpPr>
            <p:nvPr/>
          </p:nvSpPr>
          <p:spPr bwMode="auto">
            <a:xfrm>
              <a:off x="1547813" y="3788395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80" name="Oval 11"/>
            <p:cNvSpPr>
              <a:spLocks noChangeArrowheads="1"/>
            </p:cNvSpPr>
            <p:nvPr/>
          </p:nvSpPr>
          <p:spPr bwMode="auto">
            <a:xfrm>
              <a:off x="2051050" y="2996307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 rot="6800552">
            <a:off x="5438655" y="1725327"/>
            <a:ext cx="1725955" cy="2304901"/>
            <a:chOff x="5438655" y="1996256"/>
            <a:chExt cx="1725955" cy="2304901"/>
          </a:xfrm>
        </p:grpSpPr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443885" y="1996256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5438655" y="3580432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5941892" y="2788344"/>
              <a:ext cx="720725" cy="720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142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02" b="100000" l="2203" r="98238">
                        <a14:foregroundMark x1="66520" y1="48198" x2="66520" y2="48198"/>
                        <a14:foregroundMark x1="84581" y1="54955" x2="84581" y2="54955"/>
                        <a14:foregroundMark x1="68282" y1="72973" x2="68282" y2="729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1400457"/>
            <a:ext cx="3960440" cy="3873206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65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117929"/>
              </p:ext>
            </p:extLst>
          </p:nvPr>
        </p:nvGraphicFramePr>
        <p:xfrm>
          <a:off x="457200" y="1600200"/>
          <a:ext cx="7859215" cy="334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1843"/>
                <a:gridCol w="1571843"/>
                <a:gridCol w="1571843"/>
                <a:gridCol w="1571843"/>
                <a:gridCol w="1571843"/>
              </a:tblGrid>
              <a:tr h="16704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6704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51337" y="2060848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968227" y="2051631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411760" y="2051631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851337" y="3717032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652120" y="2051631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411760" y="3645024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9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Subitising</a:t>
            </a:r>
            <a:r>
              <a:rPr lang="en-GB" dirty="0" smtClean="0"/>
              <a:t> games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r>
              <a:rPr lang="en-GB" dirty="0" smtClean="0"/>
              <a:t>Dice games- see pack.</a:t>
            </a:r>
          </a:p>
          <a:p>
            <a:r>
              <a:rPr lang="en-GB" dirty="0" smtClean="0"/>
              <a:t>Activities with </a:t>
            </a:r>
            <a:r>
              <a:rPr lang="en-GB" dirty="0" smtClean="0"/>
              <a:t>tens frame cards- see pack.</a:t>
            </a:r>
          </a:p>
          <a:p>
            <a:r>
              <a:rPr lang="en-GB" dirty="0" smtClean="0"/>
              <a:t>Domino games- on the website under KS1.</a:t>
            </a:r>
            <a:endParaRPr lang="en-GB" dirty="0"/>
          </a:p>
        </p:txBody>
      </p:sp>
      <p:sp>
        <p:nvSpPr>
          <p:cNvPr id="9" name="AutoShape 10" descr="Image result for dice clipart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2" descr="Red Vector Dic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67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magnitude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Being able to understand the size of a number</a:t>
            </a:r>
          </a:p>
          <a:p>
            <a:r>
              <a:rPr lang="en-GB" dirty="0" smtClean="0"/>
              <a:t>Positioning a number on a number line</a:t>
            </a:r>
          </a:p>
          <a:p>
            <a:r>
              <a:rPr lang="en-GB" dirty="0" smtClean="0"/>
              <a:t>Understanding how a possible answer might be correct / incorrect depending on its size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22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0                                                                              100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0                                                                              100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3568" y="2852936"/>
            <a:ext cx="76328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20615" y="4905164"/>
            <a:ext cx="76328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63688" y="450912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95736" y="451750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92280" y="4595727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32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try!</a:t>
            </a:r>
          </a:p>
          <a:p>
            <a:r>
              <a:rPr lang="en-GB" dirty="0" smtClean="0"/>
              <a:t>Label your strip of border roll 25 to 85.</a:t>
            </a:r>
          </a:p>
          <a:p>
            <a:r>
              <a:rPr lang="en-GB" dirty="0" smtClean="0"/>
              <a:t>Show where these numbers might go:</a:t>
            </a:r>
          </a:p>
          <a:p>
            <a:pPr marL="0" indent="0">
              <a:buNone/>
            </a:pPr>
            <a:r>
              <a:rPr lang="en-GB" dirty="0" smtClean="0"/>
              <a:t>	38, 64, 72</a:t>
            </a:r>
          </a:p>
        </p:txBody>
      </p:sp>
    </p:spTree>
    <p:extLst>
      <p:ext uri="{BB962C8B-B14F-4D97-AF65-F5344CB8AC3E}">
        <p14:creationId xmlns:p14="http://schemas.microsoft.com/office/powerpoint/2010/main" val="186987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Mental calculation strategies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147248" cy="3744415"/>
          </a:xfrm>
        </p:spPr>
        <p:txBody>
          <a:bodyPr>
            <a:noAutofit/>
          </a:bodyPr>
          <a:lstStyle/>
          <a:p>
            <a:r>
              <a:rPr lang="en-GB" sz="2800" dirty="0" smtClean="0"/>
              <a:t>Use of strategies to mentally calculate and manipulate numbers fluently is important to ensure progression in maths.</a:t>
            </a:r>
          </a:p>
          <a:p>
            <a:endParaRPr lang="en-GB" sz="2800" dirty="0" smtClean="0"/>
          </a:p>
          <a:p>
            <a:r>
              <a:rPr lang="en-GB" sz="2800" dirty="0" smtClean="0"/>
              <a:t>Avoids relying on counting – easy to make mistakes when you work with bigger numbers.</a:t>
            </a:r>
          </a:p>
          <a:p>
            <a:r>
              <a:rPr lang="en-GB" sz="2800" dirty="0" smtClean="0"/>
              <a:t>Ensures children don’t become ‘quick counters’ and then struggle later on. 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59776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u="sng" dirty="0"/>
              <a:t>These strategies are linked to </a:t>
            </a:r>
            <a:r>
              <a:rPr lang="en-GB" u="sng" dirty="0" err="1"/>
              <a:t>subitising</a:t>
            </a:r>
            <a:r>
              <a:rPr lang="en-GB" u="sng" dirty="0"/>
              <a:t> (looking for patterns)</a:t>
            </a:r>
          </a:p>
          <a:p>
            <a:r>
              <a:rPr lang="en-GB" dirty="0"/>
              <a:t>Doubles</a:t>
            </a:r>
          </a:p>
          <a:p>
            <a:r>
              <a:rPr lang="en-GB" dirty="0"/>
              <a:t>Near doubles </a:t>
            </a:r>
          </a:p>
          <a:p>
            <a:r>
              <a:rPr lang="en-GB" dirty="0"/>
              <a:t>Make 5 </a:t>
            </a:r>
          </a:p>
          <a:p>
            <a:r>
              <a:rPr lang="en-GB" dirty="0"/>
              <a:t>Make 10</a:t>
            </a:r>
          </a:p>
          <a:p>
            <a:r>
              <a:rPr lang="en-GB" dirty="0"/>
              <a:t>Near make 10</a:t>
            </a:r>
          </a:p>
          <a:p>
            <a:r>
              <a:rPr lang="en-GB" dirty="0"/>
              <a:t>Switch it</a:t>
            </a:r>
          </a:p>
        </p:txBody>
      </p:sp>
    </p:spTree>
    <p:extLst>
      <p:ext uri="{BB962C8B-B14F-4D97-AF65-F5344CB8AC3E}">
        <p14:creationId xmlns:p14="http://schemas.microsoft.com/office/powerpoint/2010/main" val="234097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en-GB" dirty="0" smtClean="0"/>
              <a:t>Number fluency project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GB" dirty="0" err="1" smtClean="0">
                <a:solidFill>
                  <a:schemeClr val="tx1"/>
                </a:solidFill>
              </a:rPr>
              <a:t>Subitising</a:t>
            </a:r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Number magnitude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Calculation strategies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0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Concrete, pictorial, abstract.</a:t>
            </a:r>
          </a:p>
          <a:p>
            <a:r>
              <a:rPr lang="en-GB" dirty="0" smtClean="0"/>
              <a:t>Concrete: Use Numicon, dienes, bead strings, cubes and tens frames to make numbers using tens and ones. </a:t>
            </a:r>
          </a:p>
          <a:p>
            <a:r>
              <a:rPr lang="en-GB" dirty="0" smtClean="0"/>
              <a:t>Pictorial: Draw the tens as sticks of ten and the ones as dots. Identify the number of ones then tens to find the total. OR: Use a number line to draw the jumps.</a:t>
            </a:r>
          </a:p>
          <a:p>
            <a:r>
              <a:rPr lang="en-GB" dirty="0" smtClean="0"/>
              <a:t>Abstract: See a number sentence e.g. 24 + 21. Know that 4 + 1 = 5 and 20 + 20 is 40 so the total is 45. Could use the part, part, whole method for this.</a:t>
            </a:r>
          </a:p>
          <a:p>
            <a:r>
              <a:rPr lang="en-GB" dirty="0" smtClean="0"/>
              <a:t>Column methods are introduced in Year 3!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2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Concrete, pictorial, abstract.</a:t>
            </a:r>
          </a:p>
          <a:p>
            <a:r>
              <a:rPr lang="en-GB" dirty="0" smtClean="0"/>
              <a:t>Concrete: Use a bead string or Numicon to see how many are being subtracted.</a:t>
            </a:r>
          </a:p>
          <a:p>
            <a:r>
              <a:rPr lang="en-GB" dirty="0" smtClean="0"/>
              <a:t>OR: Use equipment to count up from the lower number to find the difference.</a:t>
            </a:r>
          </a:p>
          <a:p>
            <a:r>
              <a:rPr lang="en-GB" dirty="0" smtClean="0"/>
              <a:t>Pictorial: Draw a number line to count back or up.</a:t>
            </a:r>
          </a:p>
          <a:p>
            <a:r>
              <a:rPr lang="en-GB" dirty="0" smtClean="0"/>
              <a:t>Abstract: Use the part, part, whole method to partition a number and subtract from each part.</a:t>
            </a:r>
          </a:p>
          <a:p>
            <a:endParaRPr lang="en-GB" dirty="0"/>
          </a:p>
          <a:p>
            <a:r>
              <a:rPr lang="en-GB" dirty="0" smtClean="0"/>
              <a:t>Column methods are introduced in Year 3!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98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Problem-solving and 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Focuses on deepening understanding.</a:t>
            </a:r>
          </a:p>
          <a:p>
            <a:r>
              <a:rPr lang="en-GB" dirty="0" smtClean="0"/>
              <a:t>Avoids children ‘being good’ at maths just because they can remember and recall facts easily and quickly.</a:t>
            </a:r>
          </a:p>
          <a:p>
            <a:r>
              <a:rPr lang="en-GB" dirty="0" smtClean="0"/>
              <a:t>Challenges children to apply their skills in a range of different contexts to make sure they are secure.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9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Examples of problem-solving and 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Animal problem</a:t>
            </a:r>
          </a:p>
          <a:p>
            <a:r>
              <a:rPr lang="en-GB" dirty="0" smtClean="0"/>
              <a:t>Lily pad problem – yr1</a:t>
            </a:r>
          </a:p>
          <a:p>
            <a:r>
              <a:rPr lang="en-GB" dirty="0" smtClean="0"/>
              <a:t>Noah’s ark.</a:t>
            </a:r>
          </a:p>
          <a:p>
            <a:r>
              <a:rPr lang="en-GB" dirty="0" smtClean="0"/>
              <a:t>Missing numbers:</a:t>
            </a:r>
          </a:p>
          <a:p>
            <a:r>
              <a:rPr lang="en-GB" dirty="0" smtClean="0"/>
              <a:t>7+4 = ___ + 3</a:t>
            </a:r>
          </a:p>
          <a:p>
            <a:r>
              <a:rPr lang="en-GB" dirty="0" smtClean="0"/>
              <a:t>13= 9 + ___</a:t>
            </a:r>
          </a:p>
        </p:txBody>
      </p:sp>
    </p:spTree>
    <p:extLst>
      <p:ext uri="{BB962C8B-B14F-4D97-AF65-F5344CB8AC3E}">
        <p14:creationId xmlns:p14="http://schemas.microsoft.com/office/powerpoint/2010/main" val="360568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4464496"/>
          </a:xfrm>
        </p:spPr>
        <p:txBody>
          <a:bodyPr>
            <a:normAutofit/>
          </a:bodyPr>
          <a:lstStyle/>
          <a:p>
            <a:r>
              <a:rPr lang="en-GB" dirty="0" smtClean="0"/>
              <a:t>Please feel free to use the equipment, try some of our strategies and ask questions.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04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Subitising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Looking for patterns such as those used on dice or those used in Numicon. </a:t>
            </a:r>
          </a:p>
          <a:p>
            <a:r>
              <a:rPr lang="en-GB" dirty="0" smtClean="0"/>
              <a:t>Being able to identify numbers within patterns without needing to count.</a:t>
            </a:r>
          </a:p>
          <a:p>
            <a:r>
              <a:rPr lang="en-GB" dirty="0" smtClean="0"/>
              <a:t>Being able to mentally add numbers within a pattern without needing to count.</a:t>
            </a:r>
          </a:p>
          <a:p>
            <a:r>
              <a:rPr lang="en-GB" dirty="0" smtClean="0"/>
              <a:t>Let’s try!    (Say what you see!)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23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4211315" y="2636267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80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3763615" y="2564904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700240" y="2564904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3778746" y="34290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715371" y="34290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96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4788296" y="3789636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5869384" y="1412776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3317" name="Oval 6"/>
          <p:cNvSpPr>
            <a:spLocks noChangeArrowheads="1"/>
          </p:cNvSpPr>
          <p:nvPr/>
        </p:nvSpPr>
        <p:spPr bwMode="auto">
          <a:xfrm>
            <a:off x="3635251" y="3789636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3318" name="Oval 7"/>
          <p:cNvSpPr>
            <a:spLocks noChangeArrowheads="1"/>
          </p:cNvSpPr>
          <p:nvPr/>
        </p:nvSpPr>
        <p:spPr bwMode="auto">
          <a:xfrm>
            <a:off x="4212481" y="3068911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3319" name="Oval 10"/>
          <p:cNvSpPr>
            <a:spLocks noChangeArrowheads="1"/>
          </p:cNvSpPr>
          <p:nvPr/>
        </p:nvSpPr>
        <p:spPr bwMode="auto">
          <a:xfrm>
            <a:off x="5054909" y="90872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53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3346177" y="256430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4282802" y="256430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5219427" y="2564308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346177" y="3572371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282802" y="3572371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219427" y="3572371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65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2482850" y="21209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419475" y="21209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356100" y="21209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482850" y="31289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419475" y="31289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4356100" y="3128963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6299200" y="21082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5364163" y="2120900"/>
            <a:ext cx="720725" cy="720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6804248" y="5733256"/>
            <a:ext cx="194421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35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690</Words>
  <Application>Microsoft Office PowerPoint</Application>
  <PresentationFormat>On-screen Show (4:3)</PresentationFormat>
  <Paragraphs>99</Paragraphs>
  <Slides>34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Maths information session</vt:lpstr>
      <vt:lpstr>National Curriculum</vt:lpstr>
      <vt:lpstr>Number fluency project</vt:lpstr>
      <vt:lpstr>Subitising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Subitising games</vt:lpstr>
      <vt:lpstr>Number magnitude</vt:lpstr>
      <vt:lpstr>PowerPoint Presentation</vt:lpstr>
      <vt:lpstr>PowerPoint Presentation</vt:lpstr>
      <vt:lpstr>Mental calculation strategies</vt:lpstr>
      <vt:lpstr>PowerPoint Presentation</vt:lpstr>
      <vt:lpstr>Addition</vt:lpstr>
      <vt:lpstr>Subtraction</vt:lpstr>
      <vt:lpstr>Problem-solving and reasoning</vt:lpstr>
      <vt:lpstr>Examples of problem-solving and reasoning</vt:lpstr>
      <vt:lpstr>Please feel free to use the equipment, try some of our strategies and ask questions.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StCaths01</dc:creator>
  <cp:lastModifiedBy>StCaths01</cp:lastModifiedBy>
  <cp:revision>23</cp:revision>
  <cp:lastPrinted>2016-11-24T09:58:52Z</cp:lastPrinted>
  <dcterms:created xsi:type="dcterms:W3CDTF">2016-11-14T16:55:36Z</dcterms:created>
  <dcterms:modified xsi:type="dcterms:W3CDTF">2016-11-28T17:03:07Z</dcterms:modified>
</cp:coreProperties>
</file>