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261" r:id="rId3"/>
    <p:sldId id="257" r:id="rId4"/>
    <p:sldId id="263" r:id="rId5"/>
    <p:sldId id="295" r:id="rId6"/>
    <p:sldId id="296" r:id="rId7"/>
    <p:sldId id="297" r:id="rId8"/>
    <p:sldId id="298" r:id="rId9"/>
    <p:sldId id="299" r:id="rId10"/>
    <p:sldId id="300" r:id="rId11"/>
    <p:sldId id="302" r:id="rId12"/>
    <p:sldId id="303" r:id="rId13"/>
    <p:sldId id="304" r:id="rId14"/>
    <p:sldId id="305" r:id="rId15"/>
    <p:sldId id="307" r:id="rId16"/>
    <p:sldId id="308" r:id="rId17"/>
    <p:sldId id="309" r:id="rId18"/>
    <p:sldId id="310" r:id="rId19"/>
    <p:sldId id="312" r:id="rId20"/>
    <p:sldId id="313" r:id="rId21"/>
    <p:sldId id="314" r:id="rId22"/>
    <p:sldId id="315" r:id="rId23"/>
    <p:sldId id="286" r:id="rId24"/>
    <p:sldId id="287" r:id="rId25"/>
    <p:sldId id="288" r:id="rId26"/>
    <p:sldId id="289" r:id="rId27"/>
    <p:sldId id="290" r:id="rId28"/>
    <p:sldId id="291" r:id="rId29"/>
    <p:sldId id="316" r:id="rId30"/>
    <p:sldId id="260" r:id="rId31"/>
    <p:sldId id="292" r:id="rId32"/>
    <p:sldId id="293" r:id="rId33"/>
    <p:sldId id="294" r:id="rId34"/>
    <p:sldId id="259" r:id="rId3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73A704-81BF-4419-937F-A62C0B6CAE62}" type="datetimeFigureOut">
              <a:rPr lang="en-GB" smtClean="0"/>
              <a:t>28/11/2016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D7D835-E10E-40C5-A467-6C0E9716A2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20990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3B641-9BF0-4CD0-AE39-1B626D84A1E1}" type="datetimeFigureOut">
              <a:rPr lang="en-GB" smtClean="0"/>
              <a:t>28/11/2016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C66B5E-C0CE-402D-AA10-18770CFCA1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4870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66B5E-C0CE-402D-AA10-18770CFCA19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99381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50B8283-F033-444C-9DE6-F53E3C606EA2}" type="slidenum">
              <a:rPr lang="en-GB" altLang="en-US" smtClean="0"/>
              <a:pPr/>
              <a:t>13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485DF4F-3E35-4F36-A1B1-920F1BD5FFD1}" type="slidenum">
              <a:rPr lang="en-GB" altLang="en-US" smtClean="0"/>
              <a:pPr/>
              <a:t>17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0ECD725-2BFF-4769-B02F-B10CECD28C57}" type="slidenum">
              <a:rPr lang="en-GB" altLang="en-US" smtClean="0"/>
              <a:pPr/>
              <a:t>21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66B5E-C0CE-402D-AA10-18770CFCA194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19619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66B5E-C0CE-402D-AA10-18770CFCA194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36179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66B5E-C0CE-402D-AA10-18770CFCA194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5718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66B5E-C0CE-402D-AA10-18770CFCA194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65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66B5E-C0CE-402D-AA10-18770CFCA194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1094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66B5E-C0CE-402D-AA10-18770CFCA194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91278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5+6+5=      7+8=    17+5=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66B5E-C0CE-402D-AA10-18770CFCA194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770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66B5E-C0CE-402D-AA10-18770CFCA19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05787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4 + 4.    4 + 5.    Make 5-</a:t>
            </a:r>
            <a:r>
              <a:rPr lang="en-GB" baseline="0" dirty="0" smtClean="0"/>
              <a:t> if you have to do 4 + 2 + 3- know that 2 + 3 totals 5 then add on the rest.  For make ten- with 3 + 5 + 7- know that 3 + 7 are number bonds to 10.       For near make 10- pick out numbers that are almost number bonds. So 4 + 5 or 5 + 6.     Switch it. 1 + 4. Turn it round to 4 + 1.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66B5E-C0CE-402D-AA10-18770CFCA194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91043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Concrete: make 12</a:t>
            </a:r>
            <a:r>
              <a:rPr lang="en-GB" baseline="0" dirty="0" smtClean="0"/>
              <a:t> and then make 14. Add them together.      Pictorial- repeat same </a:t>
            </a:r>
            <a:r>
              <a:rPr lang="en-GB" baseline="0" dirty="0" err="1" smtClean="0"/>
              <a:t>numers</a:t>
            </a:r>
            <a:r>
              <a:rPr lang="en-GB" baseline="0" dirty="0" smtClean="0"/>
              <a:t>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66B5E-C0CE-402D-AA10-18770CFCA194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6153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66B5E-C0CE-402D-AA10-18770CFCA194}" type="slidenum">
              <a:rPr lang="en-GB" smtClean="0"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142672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66B5E-C0CE-402D-AA10-18770CFCA194}" type="slidenum">
              <a:rPr lang="en-GB" smtClean="0"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42272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66B5E-C0CE-402D-AA10-18770CFCA194}" type="slidenum">
              <a:rPr lang="en-GB" smtClean="0"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66445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66B5E-C0CE-402D-AA10-18770CFCA194}" type="slidenum">
              <a:rPr lang="en-GB" smtClean="0"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91896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66B5E-C0CE-402D-AA10-18770CFCA19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1793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66B5E-C0CE-402D-AA10-18770CFCA19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79641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A647A00-9BDC-48FF-BD8A-38E303154819}" type="slidenum">
              <a:rPr lang="en-GB" altLang="en-US" smtClean="0"/>
              <a:pPr/>
              <a:t>6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3B23103-D842-43F0-B4BC-8653576B657A}" type="slidenum">
              <a:rPr lang="en-GB" altLang="en-US" smtClean="0"/>
              <a:pPr/>
              <a:t>8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A19DD17-FD4B-4708-856C-33EACCD49421}" type="slidenum">
              <a:rPr lang="en-GB" altLang="en-US" smtClean="0"/>
              <a:pPr/>
              <a:t>9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563220F-A6E8-4C76-B733-BE717B216077}" type="slidenum">
              <a:rPr lang="en-GB" altLang="en-US" smtClean="0"/>
              <a:pPr/>
              <a:t>10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F20E7F6-23FB-45EB-97BA-54862EEBA8DC}" type="slidenum">
              <a:rPr lang="en-GB" altLang="en-US" smtClean="0"/>
              <a:pPr/>
              <a:t>12</a:t>
            </a:fld>
            <a:endParaRPr lang="en-GB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97031-B171-4936-A0DD-457A17C2BE18}" type="datetimeFigureOut">
              <a:rPr lang="en-GB" smtClean="0"/>
              <a:t>28/11/2016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BEB33-1944-4436-AABB-8669EB1615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9998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97031-B171-4936-A0DD-457A17C2BE18}" type="datetimeFigureOut">
              <a:rPr lang="en-GB" smtClean="0"/>
              <a:t>28/11/2016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BEB33-1944-4436-AABB-8669EB1615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114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97031-B171-4936-A0DD-457A17C2BE18}" type="datetimeFigureOut">
              <a:rPr lang="en-GB" smtClean="0"/>
              <a:t>28/11/2016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BEB33-1944-4436-AABB-8669EB1615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6687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97031-B171-4936-A0DD-457A17C2BE18}" type="datetimeFigureOut">
              <a:rPr lang="en-GB" smtClean="0"/>
              <a:t>28/11/2016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BEB33-1944-4436-AABB-8669EB1615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4130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97031-B171-4936-A0DD-457A17C2BE18}" type="datetimeFigureOut">
              <a:rPr lang="en-GB" smtClean="0"/>
              <a:t>28/11/2016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BEB33-1944-4436-AABB-8669EB1615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852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97031-B171-4936-A0DD-457A17C2BE18}" type="datetimeFigureOut">
              <a:rPr lang="en-GB" smtClean="0"/>
              <a:t>28/11/2016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BEB33-1944-4436-AABB-8669EB1615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3425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97031-B171-4936-A0DD-457A17C2BE18}" type="datetimeFigureOut">
              <a:rPr lang="en-GB" smtClean="0"/>
              <a:t>28/11/2016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BEB33-1944-4436-AABB-8669EB1615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851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97031-B171-4936-A0DD-457A17C2BE18}" type="datetimeFigureOut">
              <a:rPr lang="en-GB" smtClean="0"/>
              <a:t>28/11/2016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BEB33-1944-4436-AABB-8669EB1615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5884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97031-B171-4936-A0DD-457A17C2BE18}" type="datetimeFigureOut">
              <a:rPr lang="en-GB" smtClean="0"/>
              <a:t>28/11/2016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BEB33-1944-4436-AABB-8669EB1615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1601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97031-B171-4936-A0DD-457A17C2BE18}" type="datetimeFigureOut">
              <a:rPr lang="en-GB" smtClean="0"/>
              <a:t>28/11/2016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BEB33-1944-4436-AABB-8669EB1615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4272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97031-B171-4936-A0DD-457A17C2BE18}" type="datetimeFigureOut">
              <a:rPr lang="en-GB" smtClean="0"/>
              <a:t>28/11/2016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BEB33-1944-4436-AABB-8669EB1615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149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97031-B171-4936-A0DD-457A17C2BE18}" type="datetimeFigureOut">
              <a:rPr lang="en-GB" smtClean="0"/>
              <a:t>28/11/2016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BEB33-1944-4436-AABB-8669EB1615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4674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Maths information session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6357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Oval 3"/>
          <p:cNvSpPr>
            <a:spLocks noChangeArrowheads="1"/>
          </p:cNvSpPr>
          <p:nvPr/>
        </p:nvSpPr>
        <p:spPr bwMode="auto">
          <a:xfrm>
            <a:off x="2843213" y="1412875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8436" name="Oval 4"/>
          <p:cNvSpPr>
            <a:spLocks noChangeArrowheads="1"/>
          </p:cNvSpPr>
          <p:nvPr/>
        </p:nvSpPr>
        <p:spPr bwMode="auto">
          <a:xfrm>
            <a:off x="3779838" y="1412875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8437" name="Oval 5"/>
          <p:cNvSpPr>
            <a:spLocks noChangeArrowheads="1"/>
          </p:cNvSpPr>
          <p:nvPr/>
        </p:nvSpPr>
        <p:spPr bwMode="auto">
          <a:xfrm>
            <a:off x="4716463" y="1412875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8438" name="Oval 6"/>
          <p:cNvSpPr>
            <a:spLocks noChangeArrowheads="1"/>
          </p:cNvSpPr>
          <p:nvPr/>
        </p:nvSpPr>
        <p:spPr bwMode="auto">
          <a:xfrm>
            <a:off x="2843213" y="2420938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8439" name="Oval 7"/>
          <p:cNvSpPr>
            <a:spLocks noChangeArrowheads="1"/>
          </p:cNvSpPr>
          <p:nvPr/>
        </p:nvSpPr>
        <p:spPr bwMode="auto">
          <a:xfrm>
            <a:off x="3779838" y="2420938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8440" name="Oval 8"/>
          <p:cNvSpPr>
            <a:spLocks noChangeArrowheads="1"/>
          </p:cNvSpPr>
          <p:nvPr/>
        </p:nvSpPr>
        <p:spPr bwMode="auto">
          <a:xfrm>
            <a:off x="4716463" y="2420938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8441" name="Oval 9"/>
          <p:cNvSpPr>
            <a:spLocks noChangeArrowheads="1"/>
          </p:cNvSpPr>
          <p:nvPr/>
        </p:nvSpPr>
        <p:spPr bwMode="auto">
          <a:xfrm>
            <a:off x="2843213" y="3429000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8442" name="Oval 10"/>
          <p:cNvSpPr>
            <a:spLocks noChangeArrowheads="1"/>
          </p:cNvSpPr>
          <p:nvPr/>
        </p:nvSpPr>
        <p:spPr bwMode="auto">
          <a:xfrm>
            <a:off x="3779838" y="3429000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8443" name="Oval 11"/>
          <p:cNvSpPr>
            <a:spLocks noChangeArrowheads="1"/>
          </p:cNvSpPr>
          <p:nvPr/>
        </p:nvSpPr>
        <p:spPr bwMode="auto">
          <a:xfrm>
            <a:off x="4716463" y="3429000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2" name="Rectangle 11"/>
          <p:cNvSpPr/>
          <p:nvPr/>
        </p:nvSpPr>
        <p:spPr>
          <a:xfrm>
            <a:off x="6804248" y="5733256"/>
            <a:ext cx="1944216" cy="9361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3817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Oval 3"/>
          <p:cNvSpPr>
            <a:spLocks noChangeArrowheads="1"/>
          </p:cNvSpPr>
          <p:nvPr/>
        </p:nvSpPr>
        <p:spPr bwMode="auto">
          <a:xfrm>
            <a:off x="2482850" y="2349500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9460" name="Oval 4"/>
          <p:cNvSpPr>
            <a:spLocks noChangeArrowheads="1"/>
          </p:cNvSpPr>
          <p:nvPr/>
        </p:nvSpPr>
        <p:spPr bwMode="auto">
          <a:xfrm>
            <a:off x="3419475" y="2362200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9461" name="Oval 5"/>
          <p:cNvSpPr>
            <a:spLocks noChangeArrowheads="1"/>
          </p:cNvSpPr>
          <p:nvPr/>
        </p:nvSpPr>
        <p:spPr bwMode="auto">
          <a:xfrm>
            <a:off x="5580063" y="3357563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9462" name="Oval 6"/>
          <p:cNvSpPr>
            <a:spLocks noChangeArrowheads="1"/>
          </p:cNvSpPr>
          <p:nvPr/>
        </p:nvSpPr>
        <p:spPr bwMode="auto">
          <a:xfrm>
            <a:off x="2482850" y="3357563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9463" name="Oval 7"/>
          <p:cNvSpPr>
            <a:spLocks noChangeArrowheads="1"/>
          </p:cNvSpPr>
          <p:nvPr/>
        </p:nvSpPr>
        <p:spPr bwMode="auto">
          <a:xfrm>
            <a:off x="3417888" y="3357563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9464" name="Oval 8"/>
          <p:cNvSpPr>
            <a:spLocks noChangeArrowheads="1"/>
          </p:cNvSpPr>
          <p:nvPr/>
        </p:nvSpPr>
        <p:spPr bwMode="auto">
          <a:xfrm>
            <a:off x="5580063" y="2341563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9465" name="Oval 11"/>
          <p:cNvSpPr>
            <a:spLocks noChangeArrowheads="1"/>
          </p:cNvSpPr>
          <p:nvPr/>
        </p:nvSpPr>
        <p:spPr bwMode="auto">
          <a:xfrm>
            <a:off x="4643438" y="2349500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9466" name="Oval 12"/>
          <p:cNvSpPr>
            <a:spLocks noChangeArrowheads="1"/>
          </p:cNvSpPr>
          <p:nvPr/>
        </p:nvSpPr>
        <p:spPr bwMode="auto">
          <a:xfrm>
            <a:off x="4643438" y="3357563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1" name="Rectangle 10"/>
          <p:cNvSpPr/>
          <p:nvPr/>
        </p:nvSpPr>
        <p:spPr>
          <a:xfrm>
            <a:off x="6804248" y="5733256"/>
            <a:ext cx="1944216" cy="9361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685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Oval 3"/>
          <p:cNvSpPr>
            <a:spLocks noChangeArrowheads="1"/>
          </p:cNvSpPr>
          <p:nvPr/>
        </p:nvSpPr>
        <p:spPr bwMode="auto">
          <a:xfrm>
            <a:off x="2122488" y="2420938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3059113" y="2420938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6389" name="Oval 5"/>
          <p:cNvSpPr>
            <a:spLocks noChangeArrowheads="1"/>
          </p:cNvSpPr>
          <p:nvPr/>
        </p:nvSpPr>
        <p:spPr bwMode="auto">
          <a:xfrm>
            <a:off x="3995738" y="2420938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6390" name="Oval 6"/>
          <p:cNvSpPr>
            <a:spLocks noChangeArrowheads="1"/>
          </p:cNvSpPr>
          <p:nvPr/>
        </p:nvSpPr>
        <p:spPr bwMode="auto">
          <a:xfrm>
            <a:off x="2122488" y="3429000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6391" name="Oval 7"/>
          <p:cNvSpPr>
            <a:spLocks noChangeArrowheads="1"/>
          </p:cNvSpPr>
          <p:nvPr/>
        </p:nvSpPr>
        <p:spPr bwMode="auto">
          <a:xfrm>
            <a:off x="3059113" y="3429000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6392" name="Oval 8"/>
          <p:cNvSpPr>
            <a:spLocks noChangeArrowheads="1"/>
          </p:cNvSpPr>
          <p:nvPr/>
        </p:nvSpPr>
        <p:spPr bwMode="auto">
          <a:xfrm>
            <a:off x="5867400" y="2420938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6393" name="Oval 9"/>
          <p:cNvSpPr>
            <a:spLocks noChangeArrowheads="1"/>
          </p:cNvSpPr>
          <p:nvPr/>
        </p:nvSpPr>
        <p:spPr bwMode="auto">
          <a:xfrm>
            <a:off x="4930775" y="2420938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0" name="Rectangle 9"/>
          <p:cNvSpPr/>
          <p:nvPr/>
        </p:nvSpPr>
        <p:spPr>
          <a:xfrm>
            <a:off x="6804248" y="5733256"/>
            <a:ext cx="1944216" cy="9361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740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Oval 3"/>
          <p:cNvSpPr>
            <a:spLocks noChangeArrowheads="1"/>
          </p:cNvSpPr>
          <p:nvPr/>
        </p:nvSpPr>
        <p:spPr bwMode="auto">
          <a:xfrm>
            <a:off x="3563888" y="2348235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4340" name="Oval 4"/>
          <p:cNvSpPr>
            <a:spLocks noChangeArrowheads="1"/>
          </p:cNvSpPr>
          <p:nvPr/>
        </p:nvSpPr>
        <p:spPr bwMode="auto">
          <a:xfrm>
            <a:off x="4787379" y="2348235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4341" name="Oval 5"/>
          <p:cNvSpPr>
            <a:spLocks noChangeArrowheads="1"/>
          </p:cNvSpPr>
          <p:nvPr/>
        </p:nvSpPr>
        <p:spPr bwMode="auto">
          <a:xfrm>
            <a:off x="4211960" y="3066926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4342" name="Oval 6"/>
          <p:cNvSpPr>
            <a:spLocks noChangeArrowheads="1"/>
          </p:cNvSpPr>
          <p:nvPr/>
        </p:nvSpPr>
        <p:spPr bwMode="auto">
          <a:xfrm>
            <a:off x="3563888" y="3789040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4343" name="Oval 7"/>
          <p:cNvSpPr>
            <a:spLocks noChangeArrowheads="1"/>
          </p:cNvSpPr>
          <p:nvPr/>
        </p:nvSpPr>
        <p:spPr bwMode="auto">
          <a:xfrm>
            <a:off x="4787379" y="3789040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8" name="Rectangle 7"/>
          <p:cNvSpPr/>
          <p:nvPr/>
        </p:nvSpPr>
        <p:spPr>
          <a:xfrm>
            <a:off x="6804248" y="5733256"/>
            <a:ext cx="1944216" cy="9361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41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Oval 4"/>
          <p:cNvSpPr>
            <a:spLocks noChangeArrowheads="1"/>
          </p:cNvSpPr>
          <p:nvPr/>
        </p:nvSpPr>
        <p:spPr bwMode="auto">
          <a:xfrm>
            <a:off x="7061200" y="1628775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0724" name="Oval 5"/>
          <p:cNvSpPr>
            <a:spLocks noChangeArrowheads="1"/>
          </p:cNvSpPr>
          <p:nvPr/>
        </p:nvSpPr>
        <p:spPr bwMode="auto">
          <a:xfrm>
            <a:off x="6804025" y="2708275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0725" name="Oval 7"/>
          <p:cNvSpPr>
            <a:spLocks noChangeArrowheads="1"/>
          </p:cNvSpPr>
          <p:nvPr/>
        </p:nvSpPr>
        <p:spPr bwMode="auto">
          <a:xfrm>
            <a:off x="2771775" y="4865688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0726" name="Oval 10"/>
          <p:cNvSpPr>
            <a:spLocks noChangeArrowheads="1"/>
          </p:cNvSpPr>
          <p:nvPr/>
        </p:nvSpPr>
        <p:spPr bwMode="auto">
          <a:xfrm>
            <a:off x="1547813" y="2779713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0727" name="Oval 11"/>
          <p:cNvSpPr>
            <a:spLocks noChangeArrowheads="1"/>
          </p:cNvSpPr>
          <p:nvPr/>
        </p:nvSpPr>
        <p:spPr bwMode="auto">
          <a:xfrm>
            <a:off x="2411413" y="1989138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0728" name="Oval 12"/>
          <p:cNvSpPr>
            <a:spLocks noChangeArrowheads="1"/>
          </p:cNvSpPr>
          <p:nvPr/>
        </p:nvSpPr>
        <p:spPr bwMode="auto">
          <a:xfrm>
            <a:off x="5940425" y="1989138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9" name="Rectangle 8"/>
          <p:cNvSpPr/>
          <p:nvPr/>
        </p:nvSpPr>
        <p:spPr>
          <a:xfrm>
            <a:off x="6804248" y="5733256"/>
            <a:ext cx="1944216" cy="9361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5751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051224" y="2565623"/>
            <a:ext cx="5257080" cy="1871489"/>
            <a:chOff x="1547813" y="2278236"/>
            <a:chExt cx="5257080" cy="1871489"/>
          </a:xfrm>
        </p:grpSpPr>
        <p:sp>
          <p:nvSpPr>
            <p:cNvPr id="26627" name="Oval 9"/>
            <p:cNvSpPr>
              <a:spLocks noChangeArrowheads="1"/>
            </p:cNvSpPr>
            <p:nvPr/>
          </p:nvSpPr>
          <p:spPr bwMode="auto">
            <a:xfrm>
              <a:off x="6084168" y="2278236"/>
              <a:ext cx="720725" cy="72072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6628" name="Oval 10"/>
            <p:cNvSpPr>
              <a:spLocks noChangeArrowheads="1"/>
            </p:cNvSpPr>
            <p:nvPr/>
          </p:nvSpPr>
          <p:spPr bwMode="auto">
            <a:xfrm>
              <a:off x="5076825" y="2278236"/>
              <a:ext cx="720725" cy="72072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6629" name="Oval 13"/>
            <p:cNvSpPr>
              <a:spLocks noChangeArrowheads="1"/>
            </p:cNvSpPr>
            <p:nvPr/>
          </p:nvSpPr>
          <p:spPr bwMode="auto">
            <a:xfrm>
              <a:off x="6084168" y="3284984"/>
              <a:ext cx="720725" cy="72072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6630" name="Oval 14"/>
            <p:cNvSpPr>
              <a:spLocks noChangeArrowheads="1"/>
            </p:cNvSpPr>
            <p:nvPr/>
          </p:nvSpPr>
          <p:spPr bwMode="auto">
            <a:xfrm>
              <a:off x="5076825" y="3284984"/>
              <a:ext cx="720725" cy="72072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6631" name="Oval 15"/>
            <p:cNvSpPr>
              <a:spLocks noChangeArrowheads="1"/>
            </p:cNvSpPr>
            <p:nvPr/>
          </p:nvSpPr>
          <p:spPr bwMode="auto">
            <a:xfrm>
              <a:off x="2843163" y="2349673"/>
              <a:ext cx="720725" cy="72072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6632" name="Oval 16"/>
            <p:cNvSpPr>
              <a:spLocks noChangeArrowheads="1"/>
            </p:cNvSpPr>
            <p:nvPr/>
          </p:nvSpPr>
          <p:spPr bwMode="auto">
            <a:xfrm>
              <a:off x="1547813" y="2349673"/>
              <a:ext cx="720725" cy="72072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6633" name="Oval 17"/>
            <p:cNvSpPr>
              <a:spLocks noChangeArrowheads="1"/>
            </p:cNvSpPr>
            <p:nvPr/>
          </p:nvSpPr>
          <p:spPr bwMode="auto">
            <a:xfrm>
              <a:off x="2843163" y="3429000"/>
              <a:ext cx="720725" cy="72072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6634" name="Oval 18"/>
            <p:cNvSpPr>
              <a:spLocks noChangeArrowheads="1"/>
            </p:cNvSpPr>
            <p:nvPr/>
          </p:nvSpPr>
          <p:spPr bwMode="auto">
            <a:xfrm>
              <a:off x="1547813" y="3429000"/>
              <a:ext cx="720725" cy="72072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6635" name="Oval 19"/>
            <p:cNvSpPr>
              <a:spLocks noChangeArrowheads="1"/>
            </p:cNvSpPr>
            <p:nvPr/>
          </p:nvSpPr>
          <p:spPr bwMode="auto">
            <a:xfrm>
              <a:off x="2195091" y="2852936"/>
              <a:ext cx="720725" cy="72072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6804248" y="5733256"/>
            <a:ext cx="1944216" cy="9361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712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Oval 5"/>
          <p:cNvSpPr>
            <a:spLocks noChangeArrowheads="1"/>
          </p:cNvSpPr>
          <p:nvPr/>
        </p:nvSpPr>
        <p:spPr bwMode="auto">
          <a:xfrm>
            <a:off x="3767683" y="2624063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21508" name="Oval 7"/>
          <p:cNvSpPr>
            <a:spLocks noChangeArrowheads="1"/>
          </p:cNvSpPr>
          <p:nvPr/>
        </p:nvSpPr>
        <p:spPr bwMode="auto">
          <a:xfrm>
            <a:off x="4745583" y="3500363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21509" name="Oval 8"/>
          <p:cNvSpPr>
            <a:spLocks noChangeArrowheads="1"/>
          </p:cNvSpPr>
          <p:nvPr/>
        </p:nvSpPr>
        <p:spPr bwMode="auto">
          <a:xfrm>
            <a:off x="2945358" y="2624063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21510" name="Oval 9"/>
          <p:cNvSpPr>
            <a:spLocks noChangeArrowheads="1"/>
          </p:cNvSpPr>
          <p:nvPr/>
        </p:nvSpPr>
        <p:spPr bwMode="auto">
          <a:xfrm>
            <a:off x="5723483" y="2624063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21511" name="Oval 10"/>
          <p:cNvSpPr>
            <a:spLocks noChangeArrowheads="1"/>
          </p:cNvSpPr>
          <p:nvPr/>
        </p:nvSpPr>
        <p:spPr bwMode="auto">
          <a:xfrm>
            <a:off x="4745583" y="2624063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21512" name="Oval 11"/>
          <p:cNvSpPr>
            <a:spLocks noChangeArrowheads="1"/>
          </p:cNvSpPr>
          <p:nvPr/>
        </p:nvSpPr>
        <p:spPr bwMode="auto">
          <a:xfrm>
            <a:off x="2943771" y="3500363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21513" name="Oval 12"/>
          <p:cNvSpPr>
            <a:spLocks noChangeArrowheads="1"/>
          </p:cNvSpPr>
          <p:nvPr/>
        </p:nvSpPr>
        <p:spPr bwMode="auto">
          <a:xfrm>
            <a:off x="3767683" y="3500363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0" name="Rectangle 9"/>
          <p:cNvSpPr/>
          <p:nvPr/>
        </p:nvSpPr>
        <p:spPr>
          <a:xfrm>
            <a:off x="6804248" y="5733256"/>
            <a:ext cx="1944216" cy="9361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984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Oval 4"/>
          <p:cNvSpPr>
            <a:spLocks noChangeArrowheads="1"/>
          </p:cNvSpPr>
          <p:nvPr/>
        </p:nvSpPr>
        <p:spPr bwMode="auto">
          <a:xfrm>
            <a:off x="2987824" y="1125538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8916" name="Oval 5"/>
          <p:cNvSpPr>
            <a:spLocks noChangeArrowheads="1"/>
          </p:cNvSpPr>
          <p:nvPr/>
        </p:nvSpPr>
        <p:spPr bwMode="auto">
          <a:xfrm>
            <a:off x="5651475" y="2348880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8917" name="Oval 6"/>
          <p:cNvSpPr>
            <a:spLocks noChangeArrowheads="1"/>
          </p:cNvSpPr>
          <p:nvPr/>
        </p:nvSpPr>
        <p:spPr bwMode="auto">
          <a:xfrm>
            <a:off x="6180138" y="1638300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8918" name="Oval 7"/>
          <p:cNvSpPr>
            <a:spLocks noChangeArrowheads="1"/>
          </p:cNvSpPr>
          <p:nvPr/>
        </p:nvSpPr>
        <p:spPr bwMode="auto">
          <a:xfrm>
            <a:off x="2841625" y="3860800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8919" name="Oval 8"/>
          <p:cNvSpPr>
            <a:spLocks noChangeArrowheads="1"/>
          </p:cNvSpPr>
          <p:nvPr/>
        </p:nvSpPr>
        <p:spPr bwMode="auto">
          <a:xfrm>
            <a:off x="6660232" y="2420888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8920" name="Oval 9"/>
          <p:cNvSpPr>
            <a:spLocks noChangeArrowheads="1"/>
          </p:cNvSpPr>
          <p:nvPr/>
        </p:nvSpPr>
        <p:spPr bwMode="auto">
          <a:xfrm>
            <a:off x="2124075" y="1603375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8921" name="Oval 10"/>
          <p:cNvSpPr>
            <a:spLocks noChangeArrowheads="1"/>
          </p:cNvSpPr>
          <p:nvPr/>
        </p:nvSpPr>
        <p:spPr bwMode="auto">
          <a:xfrm>
            <a:off x="3563888" y="4365104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0" name="Rectangle 9"/>
          <p:cNvSpPr/>
          <p:nvPr/>
        </p:nvSpPr>
        <p:spPr>
          <a:xfrm>
            <a:off x="6804248" y="5733256"/>
            <a:ext cx="1944216" cy="9361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3133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Oval 3"/>
          <p:cNvSpPr>
            <a:spLocks noChangeArrowheads="1"/>
          </p:cNvSpPr>
          <p:nvPr/>
        </p:nvSpPr>
        <p:spPr bwMode="auto">
          <a:xfrm>
            <a:off x="6156176" y="2350244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24580" name="Oval 4"/>
          <p:cNvSpPr>
            <a:spLocks noChangeArrowheads="1"/>
          </p:cNvSpPr>
          <p:nvPr/>
        </p:nvSpPr>
        <p:spPr bwMode="auto">
          <a:xfrm>
            <a:off x="5076825" y="2350244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24581" name="Oval 5"/>
          <p:cNvSpPr>
            <a:spLocks noChangeArrowheads="1"/>
          </p:cNvSpPr>
          <p:nvPr/>
        </p:nvSpPr>
        <p:spPr bwMode="auto">
          <a:xfrm>
            <a:off x="6300192" y="3501008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24582" name="Oval 7"/>
          <p:cNvSpPr>
            <a:spLocks noChangeArrowheads="1"/>
          </p:cNvSpPr>
          <p:nvPr/>
        </p:nvSpPr>
        <p:spPr bwMode="auto">
          <a:xfrm>
            <a:off x="2555776" y="2492251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24583" name="Oval 8"/>
          <p:cNvSpPr>
            <a:spLocks noChangeArrowheads="1"/>
          </p:cNvSpPr>
          <p:nvPr/>
        </p:nvSpPr>
        <p:spPr bwMode="auto">
          <a:xfrm>
            <a:off x="1619027" y="2492251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24584" name="Oval 9"/>
          <p:cNvSpPr>
            <a:spLocks noChangeArrowheads="1"/>
          </p:cNvSpPr>
          <p:nvPr/>
        </p:nvSpPr>
        <p:spPr bwMode="auto">
          <a:xfrm>
            <a:off x="2555776" y="3356992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24585" name="Oval 10"/>
          <p:cNvSpPr>
            <a:spLocks noChangeArrowheads="1"/>
          </p:cNvSpPr>
          <p:nvPr/>
        </p:nvSpPr>
        <p:spPr bwMode="auto">
          <a:xfrm>
            <a:off x="1619027" y="3356992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24586" name="Oval 12"/>
          <p:cNvSpPr>
            <a:spLocks noChangeArrowheads="1"/>
          </p:cNvSpPr>
          <p:nvPr/>
        </p:nvSpPr>
        <p:spPr bwMode="auto">
          <a:xfrm>
            <a:off x="5651475" y="2996952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1" name="Rectangle 10"/>
          <p:cNvSpPr/>
          <p:nvPr/>
        </p:nvSpPr>
        <p:spPr>
          <a:xfrm>
            <a:off x="6804248" y="5733256"/>
            <a:ext cx="1944216" cy="9361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640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Oval 3"/>
          <p:cNvSpPr>
            <a:spLocks noChangeArrowheads="1"/>
          </p:cNvSpPr>
          <p:nvPr/>
        </p:nvSpPr>
        <p:spPr bwMode="auto">
          <a:xfrm>
            <a:off x="3298602" y="2603996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22532" name="Oval 4"/>
          <p:cNvSpPr>
            <a:spLocks noChangeArrowheads="1"/>
          </p:cNvSpPr>
          <p:nvPr/>
        </p:nvSpPr>
        <p:spPr bwMode="auto">
          <a:xfrm>
            <a:off x="4235227" y="2603996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22533" name="Oval 5"/>
          <p:cNvSpPr>
            <a:spLocks noChangeArrowheads="1"/>
          </p:cNvSpPr>
          <p:nvPr/>
        </p:nvSpPr>
        <p:spPr bwMode="auto">
          <a:xfrm>
            <a:off x="2339752" y="3572371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22534" name="Oval 6"/>
          <p:cNvSpPr>
            <a:spLocks noChangeArrowheads="1"/>
          </p:cNvSpPr>
          <p:nvPr/>
        </p:nvSpPr>
        <p:spPr bwMode="auto">
          <a:xfrm>
            <a:off x="2361977" y="2603996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22535" name="Oval 7"/>
          <p:cNvSpPr>
            <a:spLocks noChangeArrowheads="1"/>
          </p:cNvSpPr>
          <p:nvPr/>
        </p:nvSpPr>
        <p:spPr bwMode="auto">
          <a:xfrm>
            <a:off x="5243289" y="2603996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22536" name="Oval 8"/>
          <p:cNvSpPr>
            <a:spLocks noChangeArrowheads="1"/>
          </p:cNvSpPr>
          <p:nvPr/>
        </p:nvSpPr>
        <p:spPr bwMode="auto">
          <a:xfrm>
            <a:off x="4235227" y="3540621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22537" name="Oval 9"/>
          <p:cNvSpPr>
            <a:spLocks noChangeArrowheads="1"/>
          </p:cNvSpPr>
          <p:nvPr/>
        </p:nvSpPr>
        <p:spPr bwMode="auto">
          <a:xfrm>
            <a:off x="6178327" y="3540621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22538" name="Oval 10"/>
          <p:cNvSpPr>
            <a:spLocks noChangeArrowheads="1"/>
          </p:cNvSpPr>
          <p:nvPr/>
        </p:nvSpPr>
        <p:spPr bwMode="auto">
          <a:xfrm>
            <a:off x="6178327" y="2603996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22539" name="Oval 11"/>
          <p:cNvSpPr>
            <a:spLocks noChangeArrowheads="1"/>
          </p:cNvSpPr>
          <p:nvPr/>
        </p:nvSpPr>
        <p:spPr bwMode="auto">
          <a:xfrm>
            <a:off x="5243289" y="3540621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22540" name="Oval 12"/>
          <p:cNvSpPr>
            <a:spLocks noChangeArrowheads="1"/>
          </p:cNvSpPr>
          <p:nvPr/>
        </p:nvSpPr>
        <p:spPr bwMode="auto">
          <a:xfrm>
            <a:off x="3298602" y="3572371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3" name="Rectangle 12"/>
          <p:cNvSpPr/>
          <p:nvPr/>
        </p:nvSpPr>
        <p:spPr>
          <a:xfrm>
            <a:off x="6804248" y="5733256"/>
            <a:ext cx="1944216" cy="9361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02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National Curriculum</a:t>
            </a:r>
            <a:endParaRPr lang="en-GB" dirty="0"/>
          </a:p>
        </p:txBody>
      </p:sp>
      <p:sp>
        <p:nvSpPr>
          <p:cNvPr id="4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national curriculum focuses on three areas: number fluency, reasoning, and problem-solving.</a:t>
            </a:r>
          </a:p>
          <a:p>
            <a:r>
              <a:rPr lang="en-GB" dirty="0" smtClean="0"/>
              <a:t>It aims for children to master these three areas within a range of numbers: Year 1 work up to 20. Year 2 work up to 100.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6772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Oval 5"/>
          <p:cNvSpPr>
            <a:spLocks noChangeArrowheads="1"/>
          </p:cNvSpPr>
          <p:nvPr/>
        </p:nvSpPr>
        <p:spPr bwMode="auto">
          <a:xfrm>
            <a:off x="1979712" y="3317875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7412" name="Oval 8"/>
          <p:cNvSpPr>
            <a:spLocks noChangeArrowheads="1"/>
          </p:cNvSpPr>
          <p:nvPr/>
        </p:nvSpPr>
        <p:spPr bwMode="auto">
          <a:xfrm>
            <a:off x="1979712" y="2355850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7413" name="Oval 9"/>
          <p:cNvSpPr>
            <a:spLocks noChangeArrowheads="1"/>
          </p:cNvSpPr>
          <p:nvPr/>
        </p:nvSpPr>
        <p:spPr bwMode="auto">
          <a:xfrm>
            <a:off x="5724525" y="2349500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7414" name="Oval 10"/>
          <p:cNvSpPr>
            <a:spLocks noChangeArrowheads="1"/>
          </p:cNvSpPr>
          <p:nvPr/>
        </p:nvSpPr>
        <p:spPr bwMode="auto">
          <a:xfrm>
            <a:off x="4787900" y="2355850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7415" name="Oval 11"/>
          <p:cNvSpPr>
            <a:spLocks noChangeArrowheads="1"/>
          </p:cNvSpPr>
          <p:nvPr/>
        </p:nvSpPr>
        <p:spPr bwMode="auto">
          <a:xfrm>
            <a:off x="2916337" y="2355850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7416" name="Oval 12"/>
          <p:cNvSpPr>
            <a:spLocks noChangeArrowheads="1"/>
          </p:cNvSpPr>
          <p:nvPr/>
        </p:nvSpPr>
        <p:spPr bwMode="auto">
          <a:xfrm>
            <a:off x="2916337" y="3284538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9" name="Rectangle 8"/>
          <p:cNvSpPr/>
          <p:nvPr/>
        </p:nvSpPr>
        <p:spPr>
          <a:xfrm>
            <a:off x="6804248" y="5733256"/>
            <a:ext cx="1944216" cy="9361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2103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8" name="Oval 9"/>
          <p:cNvSpPr>
            <a:spLocks noChangeArrowheads="1"/>
          </p:cNvSpPr>
          <p:nvPr/>
        </p:nvSpPr>
        <p:spPr bwMode="auto">
          <a:xfrm>
            <a:off x="4211960" y="4221088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grpSp>
        <p:nvGrpSpPr>
          <p:cNvPr id="3" name="Group 2"/>
          <p:cNvGrpSpPr/>
          <p:nvPr/>
        </p:nvGrpSpPr>
        <p:grpSpPr>
          <a:xfrm>
            <a:off x="1981949" y="1556792"/>
            <a:ext cx="1725955" cy="2304901"/>
            <a:chOff x="1547813" y="2204219"/>
            <a:chExt cx="1725955" cy="2304901"/>
          </a:xfrm>
        </p:grpSpPr>
        <p:sp>
          <p:nvSpPr>
            <p:cNvPr id="28677" name="Oval 7"/>
            <p:cNvSpPr>
              <a:spLocks noChangeArrowheads="1"/>
            </p:cNvSpPr>
            <p:nvPr/>
          </p:nvSpPr>
          <p:spPr bwMode="auto">
            <a:xfrm>
              <a:off x="2553043" y="2204219"/>
              <a:ext cx="720725" cy="72072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679" name="Oval 10"/>
            <p:cNvSpPr>
              <a:spLocks noChangeArrowheads="1"/>
            </p:cNvSpPr>
            <p:nvPr/>
          </p:nvSpPr>
          <p:spPr bwMode="auto">
            <a:xfrm>
              <a:off x="1547813" y="3788395"/>
              <a:ext cx="720725" cy="72072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680" name="Oval 11"/>
            <p:cNvSpPr>
              <a:spLocks noChangeArrowheads="1"/>
            </p:cNvSpPr>
            <p:nvPr/>
          </p:nvSpPr>
          <p:spPr bwMode="auto">
            <a:xfrm>
              <a:off x="2051050" y="2996307"/>
              <a:ext cx="720725" cy="72072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9" name="Rectangle 8"/>
          <p:cNvSpPr/>
          <p:nvPr/>
        </p:nvSpPr>
        <p:spPr>
          <a:xfrm>
            <a:off x="6804248" y="5733256"/>
            <a:ext cx="1944216" cy="9361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 rot="6800552">
            <a:off x="5438655" y="1725327"/>
            <a:ext cx="1725955" cy="2304901"/>
            <a:chOff x="5438655" y="1996256"/>
            <a:chExt cx="1725955" cy="2304901"/>
          </a:xfrm>
        </p:grpSpPr>
        <p:sp>
          <p:nvSpPr>
            <p:cNvPr id="10" name="Oval 7"/>
            <p:cNvSpPr>
              <a:spLocks noChangeArrowheads="1"/>
            </p:cNvSpPr>
            <p:nvPr/>
          </p:nvSpPr>
          <p:spPr bwMode="auto">
            <a:xfrm>
              <a:off x="6443885" y="1996256"/>
              <a:ext cx="720725" cy="72072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5438655" y="3580432"/>
              <a:ext cx="720725" cy="72072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5941892" y="2788344"/>
              <a:ext cx="720725" cy="72072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69142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802" b="100000" l="2203" r="98238">
                        <a14:foregroundMark x1="66520" y1="48198" x2="66520" y2="48198"/>
                        <a14:foregroundMark x1="84581" y1="54955" x2="84581" y2="54955"/>
                        <a14:foregroundMark x1="68282" y1="72973" x2="68282" y2="7297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9" y="1400457"/>
            <a:ext cx="3960440" cy="3873206"/>
          </a:xfrm>
          <a:prstGeom prst="rect">
            <a:avLst/>
          </a:prstGeom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2659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0117929"/>
              </p:ext>
            </p:extLst>
          </p:nvPr>
        </p:nvGraphicFramePr>
        <p:xfrm>
          <a:off x="457200" y="1600200"/>
          <a:ext cx="7859215" cy="33409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1843"/>
                <a:gridCol w="1571843"/>
                <a:gridCol w="1571843"/>
                <a:gridCol w="1571843"/>
                <a:gridCol w="1571843"/>
              </a:tblGrid>
              <a:tr h="167048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67048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851337" y="2060848"/>
            <a:ext cx="792088" cy="7920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3968227" y="2051631"/>
            <a:ext cx="792088" cy="7920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2411760" y="2051631"/>
            <a:ext cx="792088" cy="7920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851337" y="3717032"/>
            <a:ext cx="792088" cy="79208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5652120" y="2051631"/>
            <a:ext cx="792088" cy="79208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2411760" y="3645024"/>
            <a:ext cx="792088" cy="79208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1696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Subitising</a:t>
            </a:r>
            <a:r>
              <a:rPr lang="en-GB" dirty="0" smtClean="0"/>
              <a:t> games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525963"/>
          </a:xfrm>
        </p:spPr>
        <p:txBody>
          <a:bodyPr/>
          <a:lstStyle/>
          <a:p>
            <a:r>
              <a:rPr lang="en-GB" dirty="0" smtClean="0"/>
              <a:t>Dice games- see pack.</a:t>
            </a:r>
          </a:p>
          <a:p>
            <a:r>
              <a:rPr lang="en-GB" dirty="0" smtClean="0"/>
              <a:t>Activities with </a:t>
            </a:r>
            <a:r>
              <a:rPr lang="en-GB" dirty="0" smtClean="0"/>
              <a:t>tens frame cards- see pack.</a:t>
            </a:r>
          </a:p>
          <a:p>
            <a:r>
              <a:rPr lang="en-GB" dirty="0" smtClean="0"/>
              <a:t>Domino games- on the website under KS1.</a:t>
            </a:r>
            <a:endParaRPr lang="en-GB" dirty="0"/>
          </a:p>
        </p:txBody>
      </p:sp>
      <p:sp>
        <p:nvSpPr>
          <p:cNvPr id="9" name="AutoShape 10" descr="Image result for dice clipart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AutoShape 12" descr="Red Vector Dic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7672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Number magnitude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Being able to understand the size of a number</a:t>
            </a:r>
          </a:p>
          <a:p>
            <a:r>
              <a:rPr lang="en-GB" dirty="0" smtClean="0"/>
              <a:t>Positioning a number on a number line</a:t>
            </a:r>
          </a:p>
          <a:p>
            <a:r>
              <a:rPr lang="en-GB" dirty="0" smtClean="0"/>
              <a:t>Understanding how a possible answer might be correct / incorrect depending on its size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2225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0                                                                              100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0                                                                              100</a:t>
            </a:r>
            <a:endParaRPr lang="en-GB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683568" y="2852936"/>
            <a:ext cx="763284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720615" y="4905164"/>
            <a:ext cx="763284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763688" y="4509120"/>
            <a:ext cx="0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195736" y="4517504"/>
            <a:ext cx="0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7092280" y="4595727"/>
            <a:ext cx="0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7320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Let’s try!</a:t>
            </a:r>
          </a:p>
          <a:p>
            <a:r>
              <a:rPr lang="en-GB" dirty="0" smtClean="0"/>
              <a:t>Label your strip of border roll 25 to 85.</a:t>
            </a:r>
          </a:p>
          <a:p>
            <a:r>
              <a:rPr lang="en-GB" dirty="0" smtClean="0"/>
              <a:t>Show where these numbers might go:</a:t>
            </a:r>
          </a:p>
          <a:p>
            <a:pPr marL="0" indent="0">
              <a:buNone/>
            </a:pPr>
            <a:r>
              <a:rPr lang="en-GB" dirty="0" smtClean="0"/>
              <a:t>	38, 64, 72</a:t>
            </a:r>
          </a:p>
        </p:txBody>
      </p:sp>
    </p:spTree>
    <p:extLst>
      <p:ext uri="{BB962C8B-B14F-4D97-AF65-F5344CB8AC3E}">
        <p14:creationId xmlns:p14="http://schemas.microsoft.com/office/powerpoint/2010/main" val="1869876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Mental calculation strategies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9"/>
            <a:ext cx="8147248" cy="3744415"/>
          </a:xfrm>
        </p:spPr>
        <p:txBody>
          <a:bodyPr>
            <a:noAutofit/>
          </a:bodyPr>
          <a:lstStyle/>
          <a:p>
            <a:r>
              <a:rPr lang="en-GB" sz="2800" dirty="0" smtClean="0"/>
              <a:t>Use of strategies to mentally calculate and manipulate numbers fluently is important to ensure progression in maths.</a:t>
            </a:r>
          </a:p>
          <a:p>
            <a:endParaRPr lang="en-GB" sz="2800" dirty="0" smtClean="0"/>
          </a:p>
          <a:p>
            <a:r>
              <a:rPr lang="en-GB" sz="2800" dirty="0" smtClean="0"/>
              <a:t>Avoids relying on counting – easy to make mistakes when you work with bigger numbers.</a:t>
            </a:r>
          </a:p>
          <a:p>
            <a:r>
              <a:rPr lang="en-GB" sz="2800" dirty="0" smtClean="0"/>
              <a:t>Ensures children don’t become ‘quick counters’ and then struggle later on. </a:t>
            </a:r>
          </a:p>
          <a:p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2597763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620688"/>
            <a:ext cx="8229600" cy="4525963"/>
          </a:xfrm>
        </p:spPr>
        <p:txBody>
          <a:bodyPr>
            <a:normAutofit fontScale="92500" lnSpcReduction="10000"/>
          </a:bodyPr>
          <a:lstStyle/>
          <a:p>
            <a:endParaRPr lang="en-GB" dirty="0"/>
          </a:p>
          <a:p>
            <a:pPr marL="0" indent="0">
              <a:buNone/>
            </a:pPr>
            <a:r>
              <a:rPr lang="en-GB" u="sng" dirty="0"/>
              <a:t>These strategies are linked to </a:t>
            </a:r>
            <a:r>
              <a:rPr lang="en-GB" u="sng" dirty="0" err="1"/>
              <a:t>subitising</a:t>
            </a:r>
            <a:r>
              <a:rPr lang="en-GB" u="sng" dirty="0"/>
              <a:t> (looking for patterns)</a:t>
            </a:r>
          </a:p>
          <a:p>
            <a:r>
              <a:rPr lang="en-GB" dirty="0"/>
              <a:t>Doubles</a:t>
            </a:r>
          </a:p>
          <a:p>
            <a:r>
              <a:rPr lang="en-GB" dirty="0"/>
              <a:t>Near doubles </a:t>
            </a:r>
          </a:p>
          <a:p>
            <a:r>
              <a:rPr lang="en-GB" dirty="0"/>
              <a:t>Make 5 </a:t>
            </a:r>
          </a:p>
          <a:p>
            <a:r>
              <a:rPr lang="en-GB" dirty="0"/>
              <a:t>Make 10</a:t>
            </a:r>
          </a:p>
          <a:p>
            <a:r>
              <a:rPr lang="en-GB" dirty="0"/>
              <a:t>Near make 10</a:t>
            </a:r>
          </a:p>
          <a:p>
            <a:r>
              <a:rPr lang="en-GB" dirty="0"/>
              <a:t>Switch it</a:t>
            </a:r>
          </a:p>
        </p:txBody>
      </p:sp>
    </p:spTree>
    <p:extLst>
      <p:ext uri="{BB962C8B-B14F-4D97-AF65-F5344CB8AC3E}">
        <p14:creationId xmlns:p14="http://schemas.microsoft.com/office/powerpoint/2010/main" val="2340973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7772400" cy="1470025"/>
          </a:xfrm>
        </p:spPr>
        <p:txBody>
          <a:bodyPr/>
          <a:lstStyle/>
          <a:p>
            <a:r>
              <a:rPr lang="en-GB" dirty="0" smtClean="0"/>
              <a:t>Number fluency project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1772816"/>
            <a:ext cx="6400800" cy="3865984"/>
          </a:xfrm>
        </p:spPr>
        <p:txBody>
          <a:bodyPr/>
          <a:lstStyle/>
          <a:p>
            <a:pPr marL="514350" indent="-514350" algn="l">
              <a:buFont typeface="+mj-lt"/>
              <a:buAutoNum type="arabicPeriod"/>
            </a:pPr>
            <a:r>
              <a:rPr lang="en-GB" dirty="0" err="1" smtClean="0">
                <a:solidFill>
                  <a:schemeClr val="tx1"/>
                </a:solidFill>
              </a:rPr>
              <a:t>Subitising</a:t>
            </a:r>
            <a:endParaRPr lang="en-GB" dirty="0" smtClean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n-GB" dirty="0" smtClean="0">
                <a:solidFill>
                  <a:schemeClr val="tx1"/>
                </a:solidFill>
              </a:rPr>
              <a:t>Number magnitude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GB" dirty="0" smtClean="0">
                <a:solidFill>
                  <a:schemeClr val="tx1"/>
                </a:solidFill>
              </a:rPr>
              <a:t>Calculation strategies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905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Addition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Concrete, pictorial, abstract.</a:t>
            </a:r>
          </a:p>
          <a:p>
            <a:r>
              <a:rPr lang="en-GB" dirty="0" smtClean="0"/>
              <a:t>Concrete: Use Numicon, dienes, bead strings, cubes and tens frames to make numbers using tens and ones. </a:t>
            </a:r>
          </a:p>
          <a:p>
            <a:r>
              <a:rPr lang="en-GB" dirty="0" smtClean="0"/>
              <a:t>Pictorial: Draw the tens as sticks of ten and the ones as dots. Identify the number of ones then tens to find the total. OR: Use a number line to draw the jumps.</a:t>
            </a:r>
          </a:p>
          <a:p>
            <a:r>
              <a:rPr lang="en-GB" dirty="0" smtClean="0"/>
              <a:t>Abstract: See a number sentence e.g. 24 + 21. Know that 4 + 1 = 5 and 20 + 20 is 40 so the total is 45. Could use the part, part, whole method for this.</a:t>
            </a:r>
          </a:p>
          <a:p>
            <a:r>
              <a:rPr lang="en-GB" dirty="0" smtClean="0"/>
              <a:t>Column methods are introduced in Year 3!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2296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Subtraction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Concrete, pictorial, abstract.</a:t>
            </a:r>
          </a:p>
          <a:p>
            <a:r>
              <a:rPr lang="en-GB" dirty="0" smtClean="0"/>
              <a:t>Concrete: Use a bead string or Numicon to see how many are being subtracted.</a:t>
            </a:r>
          </a:p>
          <a:p>
            <a:r>
              <a:rPr lang="en-GB" dirty="0" smtClean="0"/>
              <a:t>OR: Use equipment to count up from the lower number to find the difference.</a:t>
            </a:r>
          </a:p>
          <a:p>
            <a:r>
              <a:rPr lang="en-GB" dirty="0" smtClean="0"/>
              <a:t>Pictorial: Draw a number line to count back or up.</a:t>
            </a:r>
          </a:p>
          <a:p>
            <a:r>
              <a:rPr lang="en-GB" dirty="0" smtClean="0"/>
              <a:t>Abstract: Use the part, part, whole method to partition a number and subtract from each part.</a:t>
            </a:r>
          </a:p>
          <a:p>
            <a:endParaRPr lang="en-GB" dirty="0"/>
          </a:p>
          <a:p>
            <a:r>
              <a:rPr lang="en-GB" dirty="0" smtClean="0"/>
              <a:t>Column methods are introduced in Year 3!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4980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Problem-solving and reasoning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Focuses on deepening understanding.</a:t>
            </a:r>
          </a:p>
          <a:p>
            <a:r>
              <a:rPr lang="en-GB" dirty="0" smtClean="0"/>
              <a:t>Avoids children ‘being good’ at maths just because they can remember and recall facts easily and quickly.</a:t>
            </a:r>
          </a:p>
          <a:p>
            <a:r>
              <a:rPr lang="en-GB" dirty="0" smtClean="0"/>
              <a:t>Challenges children to apply their skills in a range of different contexts to make sure they are secure.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8950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Examples of problem-solving and reasoning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Animal problem</a:t>
            </a:r>
          </a:p>
          <a:p>
            <a:r>
              <a:rPr lang="en-GB" dirty="0" smtClean="0"/>
              <a:t>Lily pad problem – yr1</a:t>
            </a:r>
          </a:p>
          <a:p>
            <a:r>
              <a:rPr lang="en-GB" dirty="0" smtClean="0"/>
              <a:t>Noah’s ark.</a:t>
            </a:r>
          </a:p>
          <a:p>
            <a:r>
              <a:rPr lang="en-GB" dirty="0" smtClean="0"/>
              <a:t>Missing numbers:</a:t>
            </a:r>
          </a:p>
          <a:p>
            <a:r>
              <a:rPr lang="en-GB" dirty="0" smtClean="0"/>
              <a:t>7+4 = ___ + 3</a:t>
            </a:r>
          </a:p>
          <a:p>
            <a:r>
              <a:rPr lang="en-GB" dirty="0" smtClean="0"/>
              <a:t>13= 9 + ___</a:t>
            </a:r>
          </a:p>
        </p:txBody>
      </p:sp>
    </p:spTree>
    <p:extLst>
      <p:ext uri="{BB962C8B-B14F-4D97-AF65-F5344CB8AC3E}">
        <p14:creationId xmlns:p14="http://schemas.microsoft.com/office/powerpoint/2010/main" val="3605688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4464496"/>
          </a:xfrm>
        </p:spPr>
        <p:txBody>
          <a:bodyPr>
            <a:normAutofit/>
          </a:bodyPr>
          <a:lstStyle/>
          <a:p>
            <a:r>
              <a:rPr lang="en-GB" dirty="0" smtClean="0"/>
              <a:t>Please feel free to use the equipment, try some of our strategies and ask questions.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0042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Subitising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Looking for patterns such as those used on dice or those used in Numicon. </a:t>
            </a:r>
          </a:p>
          <a:p>
            <a:r>
              <a:rPr lang="en-GB" dirty="0" smtClean="0"/>
              <a:t>Being able to identify numbers within patterns without needing to count.</a:t>
            </a:r>
          </a:p>
          <a:p>
            <a:r>
              <a:rPr lang="en-GB" dirty="0" smtClean="0"/>
              <a:t>Being able to mentally add numbers within a pattern without needing to count.</a:t>
            </a:r>
          </a:p>
          <a:p>
            <a:r>
              <a:rPr lang="en-GB" dirty="0" smtClean="0"/>
              <a:t>Let’s try!    (Say what you see!)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5232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Oval 3"/>
          <p:cNvSpPr>
            <a:spLocks noChangeArrowheads="1"/>
          </p:cNvSpPr>
          <p:nvPr/>
        </p:nvSpPr>
        <p:spPr bwMode="auto">
          <a:xfrm>
            <a:off x="4211315" y="2636267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4" name="Rectangle 3"/>
          <p:cNvSpPr/>
          <p:nvPr/>
        </p:nvSpPr>
        <p:spPr>
          <a:xfrm>
            <a:off x="6804248" y="5733256"/>
            <a:ext cx="1944216" cy="9361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4807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Oval 3"/>
          <p:cNvSpPr>
            <a:spLocks noChangeArrowheads="1"/>
          </p:cNvSpPr>
          <p:nvPr/>
        </p:nvSpPr>
        <p:spPr bwMode="auto">
          <a:xfrm>
            <a:off x="3763615" y="2564904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9220" name="Oval 4"/>
          <p:cNvSpPr>
            <a:spLocks noChangeArrowheads="1"/>
          </p:cNvSpPr>
          <p:nvPr/>
        </p:nvSpPr>
        <p:spPr bwMode="auto">
          <a:xfrm>
            <a:off x="4700240" y="2564904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7" name="Oval 3"/>
          <p:cNvSpPr>
            <a:spLocks noChangeArrowheads="1"/>
          </p:cNvSpPr>
          <p:nvPr/>
        </p:nvSpPr>
        <p:spPr bwMode="auto">
          <a:xfrm>
            <a:off x="3778746" y="3429000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8" name="Oval 4"/>
          <p:cNvSpPr>
            <a:spLocks noChangeArrowheads="1"/>
          </p:cNvSpPr>
          <p:nvPr/>
        </p:nvSpPr>
        <p:spPr bwMode="auto">
          <a:xfrm>
            <a:off x="4715371" y="3429000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9" name="Rectangle 8"/>
          <p:cNvSpPr/>
          <p:nvPr/>
        </p:nvSpPr>
        <p:spPr>
          <a:xfrm>
            <a:off x="6804248" y="5733256"/>
            <a:ext cx="1944216" cy="9361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7961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Oval 3"/>
          <p:cNvSpPr>
            <a:spLocks noChangeArrowheads="1"/>
          </p:cNvSpPr>
          <p:nvPr/>
        </p:nvSpPr>
        <p:spPr bwMode="auto">
          <a:xfrm>
            <a:off x="4788296" y="3789636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3316" name="Oval 4"/>
          <p:cNvSpPr>
            <a:spLocks noChangeArrowheads="1"/>
          </p:cNvSpPr>
          <p:nvPr/>
        </p:nvSpPr>
        <p:spPr bwMode="auto">
          <a:xfrm>
            <a:off x="5869384" y="1412776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3317" name="Oval 6"/>
          <p:cNvSpPr>
            <a:spLocks noChangeArrowheads="1"/>
          </p:cNvSpPr>
          <p:nvPr/>
        </p:nvSpPr>
        <p:spPr bwMode="auto">
          <a:xfrm>
            <a:off x="3635251" y="3789636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3318" name="Oval 7"/>
          <p:cNvSpPr>
            <a:spLocks noChangeArrowheads="1"/>
          </p:cNvSpPr>
          <p:nvPr/>
        </p:nvSpPr>
        <p:spPr bwMode="auto">
          <a:xfrm>
            <a:off x="4212481" y="3068911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3319" name="Oval 10"/>
          <p:cNvSpPr>
            <a:spLocks noChangeArrowheads="1"/>
          </p:cNvSpPr>
          <p:nvPr/>
        </p:nvSpPr>
        <p:spPr bwMode="auto">
          <a:xfrm>
            <a:off x="5054909" y="908720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8" name="Rectangle 7"/>
          <p:cNvSpPr/>
          <p:nvPr/>
        </p:nvSpPr>
        <p:spPr>
          <a:xfrm>
            <a:off x="6804248" y="5733256"/>
            <a:ext cx="1944216" cy="9361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4534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Oval 3"/>
          <p:cNvSpPr>
            <a:spLocks noChangeArrowheads="1"/>
          </p:cNvSpPr>
          <p:nvPr/>
        </p:nvSpPr>
        <p:spPr bwMode="auto">
          <a:xfrm>
            <a:off x="3346177" y="2564308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2292" name="Oval 4"/>
          <p:cNvSpPr>
            <a:spLocks noChangeArrowheads="1"/>
          </p:cNvSpPr>
          <p:nvPr/>
        </p:nvSpPr>
        <p:spPr bwMode="auto">
          <a:xfrm>
            <a:off x="4282802" y="2564308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2293" name="Oval 5"/>
          <p:cNvSpPr>
            <a:spLocks noChangeArrowheads="1"/>
          </p:cNvSpPr>
          <p:nvPr/>
        </p:nvSpPr>
        <p:spPr bwMode="auto">
          <a:xfrm>
            <a:off x="5219427" y="2564308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2294" name="Oval 6"/>
          <p:cNvSpPr>
            <a:spLocks noChangeArrowheads="1"/>
          </p:cNvSpPr>
          <p:nvPr/>
        </p:nvSpPr>
        <p:spPr bwMode="auto">
          <a:xfrm>
            <a:off x="3346177" y="3572371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2295" name="Oval 7"/>
          <p:cNvSpPr>
            <a:spLocks noChangeArrowheads="1"/>
          </p:cNvSpPr>
          <p:nvPr/>
        </p:nvSpPr>
        <p:spPr bwMode="auto">
          <a:xfrm>
            <a:off x="4282802" y="3572371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2296" name="Oval 8"/>
          <p:cNvSpPr>
            <a:spLocks noChangeArrowheads="1"/>
          </p:cNvSpPr>
          <p:nvPr/>
        </p:nvSpPr>
        <p:spPr bwMode="auto">
          <a:xfrm>
            <a:off x="5219427" y="3572371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9" name="Rectangle 8"/>
          <p:cNvSpPr/>
          <p:nvPr/>
        </p:nvSpPr>
        <p:spPr>
          <a:xfrm>
            <a:off x="6804248" y="5733256"/>
            <a:ext cx="1944216" cy="9361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7652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Oval 3"/>
          <p:cNvSpPr>
            <a:spLocks noChangeArrowheads="1"/>
          </p:cNvSpPr>
          <p:nvPr/>
        </p:nvSpPr>
        <p:spPr bwMode="auto">
          <a:xfrm>
            <a:off x="2482850" y="2120900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0244" name="Oval 4"/>
          <p:cNvSpPr>
            <a:spLocks noChangeArrowheads="1"/>
          </p:cNvSpPr>
          <p:nvPr/>
        </p:nvSpPr>
        <p:spPr bwMode="auto">
          <a:xfrm>
            <a:off x="3419475" y="2120900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0245" name="Oval 5"/>
          <p:cNvSpPr>
            <a:spLocks noChangeArrowheads="1"/>
          </p:cNvSpPr>
          <p:nvPr/>
        </p:nvSpPr>
        <p:spPr bwMode="auto">
          <a:xfrm>
            <a:off x="4356100" y="2120900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0246" name="Oval 6"/>
          <p:cNvSpPr>
            <a:spLocks noChangeArrowheads="1"/>
          </p:cNvSpPr>
          <p:nvPr/>
        </p:nvSpPr>
        <p:spPr bwMode="auto">
          <a:xfrm>
            <a:off x="2482850" y="3128963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0247" name="Oval 7"/>
          <p:cNvSpPr>
            <a:spLocks noChangeArrowheads="1"/>
          </p:cNvSpPr>
          <p:nvPr/>
        </p:nvSpPr>
        <p:spPr bwMode="auto">
          <a:xfrm>
            <a:off x="3419475" y="3128963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0248" name="Oval 8"/>
          <p:cNvSpPr>
            <a:spLocks noChangeArrowheads="1"/>
          </p:cNvSpPr>
          <p:nvPr/>
        </p:nvSpPr>
        <p:spPr bwMode="auto">
          <a:xfrm>
            <a:off x="4356100" y="3128963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0249" name="Oval 9"/>
          <p:cNvSpPr>
            <a:spLocks noChangeArrowheads="1"/>
          </p:cNvSpPr>
          <p:nvPr/>
        </p:nvSpPr>
        <p:spPr bwMode="auto">
          <a:xfrm>
            <a:off x="6299200" y="2108200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0250" name="Oval 10"/>
          <p:cNvSpPr>
            <a:spLocks noChangeArrowheads="1"/>
          </p:cNvSpPr>
          <p:nvPr/>
        </p:nvSpPr>
        <p:spPr bwMode="auto">
          <a:xfrm>
            <a:off x="5364163" y="2120900"/>
            <a:ext cx="720725" cy="720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1" name="Rectangle 10"/>
          <p:cNvSpPr/>
          <p:nvPr/>
        </p:nvSpPr>
        <p:spPr>
          <a:xfrm>
            <a:off x="6804248" y="5733256"/>
            <a:ext cx="1944216" cy="9361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350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939</TotalTime>
  <Words>690</Words>
  <Application>Microsoft Office PowerPoint</Application>
  <PresentationFormat>On-screen Show (4:3)</PresentationFormat>
  <Paragraphs>99</Paragraphs>
  <Slides>34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Maths information session</vt:lpstr>
      <vt:lpstr>National Curriculum</vt:lpstr>
      <vt:lpstr>Number fluency project</vt:lpstr>
      <vt:lpstr>Subitising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Subitising games</vt:lpstr>
      <vt:lpstr>Number magnitude</vt:lpstr>
      <vt:lpstr>PowerPoint Presentation</vt:lpstr>
      <vt:lpstr>PowerPoint Presentation</vt:lpstr>
      <vt:lpstr>Mental calculation strategies</vt:lpstr>
      <vt:lpstr>PowerPoint Presentation</vt:lpstr>
      <vt:lpstr>Addition</vt:lpstr>
      <vt:lpstr>Subtraction</vt:lpstr>
      <vt:lpstr>Problem-solving and reasoning</vt:lpstr>
      <vt:lpstr>Examples of problem-solving and reasoning</vt:lpstr>
      <vt:lpstr>Please feel free to use the equipment, try some of our strategies and ask questions.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StCaths01</dc:creator>
  <cp:lastModifiedBy>StCaths01</cp:lastModifiedBy>
  <cp:revision>23</cp:revision>
  <cp:lastPrinted>2016-11-24T09:58:52Z</cp:lastPrinted>
  <dcterms:created xsi:type="dcterms:W3CDTF">2016-11-14T16:55:36Z</dcterms:created>
  <dcterms:modified xsi:type="dcterms:W3CDTF">2016-11-28T17:03:07Z</dcterms:modified>
</cp:coreProperties>
</file>