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1" r:id="rId2"/>
    <p:sldId id="257" r:id="rId3"/>
    <p:sldId id="258" r:id="rId4"/>
    <p:sldId id="259" r:id="rId5"/>
    <p:sldId id="262" r:id="rId6"/>
    <p:sldId id="263" r:id="rId7"/>
    <p:sldId id="264" r:id="rId8"/>
    <p:sldId id="265" r:id="rId9"/>
    <p:sldId id="260"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1B2200-E08F-4C72-80A1-4E88215350A1}" type="datetimeFigureOut">
              <a:rPr lang="en-GB" smtClean="0"/>
              <a:t>24/04/2015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82B72F-3163-444C-84CB-287268127883}" type="slidenum">
              <a:rPr lang="en-GB" smtClean="0"/>
              <a:t>‹#›</a:t>
            </a:fld>
            <a:endParaRPr lang="en-GB"/>
          </a:p>
        </p:txBody>
      </p:sp>
    </p:spTree>
    <p:extLst>
      <p:ext uri="{BB962C8B-B14F-4D97-AF65-F5344CB8AC3E}">
        <p14:creationId xmlns:p14="http://schemas.microsoft.com/office/powerpoint/2010/main" val="984075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Card game. </a:t>
            </a:r>
          </a:p>
          <a:p>
            <a:r>
              <a:rPr lang="en-GB" smtClean="0"/>
              <a:t>Need </a:t>
            </a:r>
            <a:endParaRPr lang="en-GB" dirty="0"/>
          </a:p>
        </p:txBody>
      </p:sp>
      <p:sp>
        <p:nvSpPr>
          <p:cNvPr id="4" name="Slide Number Placeholder 3"/>
          <p:cNvSpPr>
            <a:spLocks noGrp="1"/>
          </p:cNvSpPr>
          <p:nvPr>
            <p:ph type="sldNum" sz="quarter" idx="10"/>
          </p:nvPr>
        </p:nvSpPr>
        <p:spPr/>
        <p:txBody>
          <a:bodyPr/>
          <a:lstStyle/>
          <a:p>
            <a:fld id="{35C084DB-4CFE-400F-98EA-6B870DB63F71}" type="slidenum">
              <a:rPr lang="en-GB" smtClean="0"/>
              <a:t>2</a:t>
            </a:fld>
            <a:endParaRPr lang="en-GB"/>
          </a:p>
        </p:txBody>
      </p:sp>
    </p:spTree>
    <p:extLst>
      <p:ext uri="{BB962C8B-B14F-4D97-AF65-F5344CB8AC3E}">
        <p14:creationId xmlns:p14="http://schemas.microsoft.com/office/powerpoint/2010/main" val="2794074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7102AC6-3EB1-49E6-BD17-2EC51113D7B2}" type="datetimeFigureOut">
              <a:rPr lang="en-GB" smtClean="0"/>
              <a:t>24/04/2015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CC5A4F-3DDF-42FE-A020-9E7478C42F0A}" type="slidenum">
              <a:rPr lang="en-GB" smtClean="0"/>
              <a:t>‹#›</a:t>
            </a:fld>
            <a:endParaRPr lang="en-GB"/>
          </a:p>
        </p:txBody>
      </p:sp>
    </p:spTree>
    <p:extLst>
      <p:ext uri="{BB962C8B-B14F-4D97-AF65-F5344CB8AC3E}">
        <p14:creationId xmlns:p14="http://schemas.microsoft.com/office/powerpoint/2010/main" val="3955837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7102AC6-3EB1-49E6-BD17-2EC51113D7B2}" type="datetimeFigureOut">
              <a:rPr lang="en-GB" smtClean="0"/>
              <a:t>24/04/2015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CC5A4F-3DDF-42FE-A020-9E7478C42F0A}" type="slidenum">
              <a:rPr lang="en-GB" smtClean="0"/>
              <a:t>‹#›</a:t>
            </a:fld>
            <a:endParaRPr lang="en-GB"/>
          </a:p>
        </p:txBody>
      </p:sp>
    </p:spTree>
    <p:extLst>
      <p:ext uri="{BB962C8B-B14F-4D97-AF65-F5344CB8AC3E}">
        <p14:creationId xmlns:p14="http://schemas.microsoft.com/office/powerpoint/2010/main" val="1192512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7102AC6-3EB1-49E6-BD17-2EC51113D7B2}" type="datetimeFigureOut">
              <a:rPr lang="en-GB" smtClean="0"/>
              <a:t>24/04/2015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CC5A4F-3DDF-42FE-A020-9E7478C42F0A}" type="slidenum">
              <a:rPr lang="en-GB" smtClean="0"/>
              <a:t>‹#›</a:t>
            </a:fld>
            <a:endParaRPr lang="en-GB"/>
          </a:p>
        </p:txBody>
      </p:sp>
    </p:spTree>
    <p:extLst>
      <p:ext uri="{BB962C8B-B14F-4D97-AF65-F5344CB8AC3E}">
        <p14:creationId xmlns:p14="http://schemas.microsoft.com/office/powerpoint/2010/main" val="591130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7102AC6-3EB1-49E6-BD17-2EC51113D7B2}" type="datetimeFigureOut">
              <a:rPr lang="en-GB" smtClean="0"/>
              <a:t>24/04/2015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CC5A4F-3DDF-42FE-A020-9E7478C42F0A}" type="slidenum">
              <a:rPr lang="en-GB" smtClean="0"/>
              <a:t>‹#›</a:t>
            </a:fld>
            <a:endParaRPr lang="en-GB"/>
          </a:p>
        </p:txBody>
      </p:sp>
    </p:spTree>
    <p:extLst>
      <p:ext uri="{BB962C8B-B14F-4D97-AF65-F5344CB8AC3E}">
        <p14:creationId xmlns:p14="http://schemas.microsoft.com/office/powerpoint/2010/main" val="3429690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102AC6-3EB1-49E6-BD17-2EC51113D7B2}" type="datetimeFigureOut">
              <a:rPr lang="en-GB" smtClean="0"/>
              <a:t>24/04/2015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CC5A4F-3DDF-42FE-A020-9E7478C42F0A}" type="slidenum">
              <a:rPr lang="en-GB" smtClean="0"/>
              <a:t>‹#›</a:t>
            </a:fld>
            <a:endParaRPr lang="en-GB"/>
          </a:p>
        </p:txBody>
      </p:sp>
    </p:spTree>
    <p:extLst>
      <p:ext uri="{BB962C8B-B14F-4D97-AF65-F5344CB8AC3E}">
        <p14:creationId xmlns:p14="http://schemas.microsoft.com/office/powerpoint/2010/main" val="88994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7102AC6-3EB1-49E6-BD17-2EC51113D7B2}" type="datetimeFigureOut">
              <a:rPr lang="en-GB" smtClean="0"/>
              <a:t>24/04/2015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2CC5A4F-3DDF-42FE-A020-9E7478C42F0A}" type="slidenum">
              <a:rPr lang="en-GB" smtClean="0"/>
              <a:t>‹#›</a:t>
            </a:fld>
            <a:endParaRPr lang="en-GB"/>
          </a:p>
        </p:txBody>
      </p:sp>
    </p:spTree>
    <p:extLst>
      <p:ext uri="{BB962C8B-B14F-4D97-AF65-F5344CB8AC3E}">
        <p14:creationId xmlns:p14="http://schemas.microsoft.com/office/powerpoint/2010/main" val="527177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7102AC6-3EB1-49E6-BD17-2EC51113D7B2}" type="datetimeFigureOut">
              <a:rPr lang="en-GB" smtClean="0"/>
              <a:t>24/04/2015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2CC5A4F-3DDF-42FE-A020-9E7478C42F0A}" type="slidenum">
              <a:rPr lang="en-GB" smtClean="0"/>
              <a:t>‹#›</a:t>
            </a:fld>
            <a:endParaRPr lang="en-GB"/>
          </a:p>
        </p:txBody>
      </p:sp>
    </p:spTree>
    <p:extLst>
      <p:ext uri="{BB962C8B-B14F-4D97-AF65-F5344CB8AC3E}">
        <p14:creationId xmlns:p14="http://schemas.microsoft.com/office/powerpoint/2010/main" val="3467890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7102AC6-3EB1-49E6-BD17-2EC51113D7B2}" type="datetimeFigureOut">
              <a:rPr lang="en-GB" smtClean="0"/>
              <a:t>24/04/2015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2CC5A4F-3DDF-42FE-A020-9E7478C42F0A}" type="slidenum">
              <a:rPr lang="en-GB" smtClean="0"/>
              <a:t>‹#›</a:t>
            </a:fld>
            <a:endParaRPr lang="en-GB"/>
          </a:p>
        </p:txBody>
      </p:sp>
    </p:spTree>
    <p:extLst>
      <p:ext uri="{BB962C8B-B14F-4D97-AF65-F5344CB8AC3E}">
        <p14:creationId xmlns:p14="http://schemas.microsoft.com/office/powerpoint/2010/main" val="3818704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102AC6-3EB1-49E6-BD17-2EC51113D7B2}" type="datetimeFigureOut">
              <a:rPr lang="en-GB" smtClean="0"/>
              <a:t>24/04/2015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2CC5A4F-3DDF-42FE-A020-9E7478C42F0A}" type="slidenum">
              <a:rPr lang="en-GB" smtClean="0"/>
              <a:t>‹#›</a:t>
            </a:fld>
            <a:endParaRPr lang="en-GB"/>
          </a:p>
        </p:txBody>
      </p:sp>
    </p:spTree>
    <p:extLst>
      <p:ext uri="{BB962C8B-B14F-4D97-AF65-F5344CB8AC3E}">
        <p14:creationId xmlns:p14="http://schemas.microsoft.com/office/powerpoint/2010/main" val="790978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102AC6-3EB1-49E6-BD17-2EC51113D7B2}" type="datetimeFigureOut">
              <a:rPr lang="en-GB" smtClean="0"/>
              <a:t>24/04/2015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2CC5A4F-3DDF-42FE-A020-9E7478C42F0A}" type="slidenum">
              <a:rPr lang="en-GB" smtClean="0"/>
              <a:t>‹#›</a:t>
            </a:fld>
            <a:endParaRPr lang="en-GB"/>
          </a:p>
        </p:txBody>
      </p:sp>
    </p:spTree>
    <p:extLst>
      <p:ext uri="{BB962C8B-B14F-4D97-AF65-F5344CB8AC3E}">
        <p14:creationId xmlns:p14="http://schemas.microsoft.com/office/powerpoint/2010/main" val="94820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102AC6-3EB1-49E6-BD17-2EC51113D7B2}" type="datetimeFigureOut">
              <a:rPr lang="en-GB" smtClean="0"/>
              <a:t>24/04/2015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2CC5A4F-3DDF-42FE-A020-9E7478C42F0A}" type="slidenum">
              <a:rPr lang="en-GB" smtClean="0"/>
              <a:t>‹#›</a:t>
            </a:fld>
            <a:endParaRPr lang="en-GB"/>
          </a:p>
        </p:txBody>
      </p:sp>
    </p:spTree>
    <p:extLst>
      <p:ext uri="{BB962C8B-B14F-4D97-AF65-F5344CB8AC3E}">
        <p14:creationId xmlns:p14="http://schemas.microsoft.com/office/powerpoint/2010/main" val="3792577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102AC6-3EB1-49E6-BD17-2EC51113D7B2}" type="datetimeFigureOut">
              <a:rPr lang="en-GB" smtClean="0"/>
              <a:t>24/04/2015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CC5A4F-3DDF-42FE-A020-9E7478C42F0A}" type="slidenum">
              <a:rPr lang="en-GB" smtClean="0"/>
              <a:t>‹#›</a:t>
            </a:fld>
            <a:endParaRPr lang="en-GB"/>
          </a:p>
        </p:txBody>
      </p:sp>
    </p:spTree>
    <p:extLst>
      <p:ext uri="{BB962C8B-B14F-4D97-AF65-F5344CB8AC3E}">
        <p14:creationId xmlns:p14="http://schemas.microsoft.com/office/powerpoint/2010/main" val="21959889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Dotzi</a:t>
            </a:r>
            <a:endParaRPr lang="en-GB" dirty="0"/>
          </a:p>
        </p:txBody>
      </p:sp>
      <p:sp>
        <p:nvSpPr>
          <p:cNvPr id="3" name="Content Placeholder 2"/>
          <p:cNvSpPr>
            <a:spLocks noGrp="1"/>
          </p:cNvSpPr>
          <p:nvPr>
            <p:ph idx="1"/>
          </p:nvPr>
        </p:nvSpPr>
        <p:spPr/>
        <p:txBody>
          <a:bodyPr>
            <a:normAutofit fontScale="70000" lnSpcReduction="20000"/>
          </a:bodyPr>
          <a:lstStyle/>
          <a:p>
            <a:pPr marL="0" indent="0">
              <a:buNone/>
            </a:pPr>
            <a:r>
              <a:rPr lang="en-GB" dirty="0" smtClean="0"/>
              <a:t>The aim of the game is get the dice showing the same number as quickly as possible. </a:t>
            </a:r>
          </a:p>
          <a:p>
            <a:pPr marL="0" indent="0">
              <a:buNone/>
            </a:pPr>
            <a:r>
              <a:rPr lang="en-GB" b="1" u="sng" dirty="0" smtClean="0"/>
              <a:t>Original game. </a:t>
            </a:r>
          </a:p>
          <a:p>
            <a:pPr marL="0" indent="0">
              <a:buNone/>
            </a:pPr>
            <a:r>
              <a:rPr lang="en-GB" dirty="0" smtClean="0"/>
              <a:t>Each player holds ten dice in their hands. At ‘Go’, all players roll and decide which number they are going to go for. They put all dice showing that value to one side and roll the others, keep repeating until all dice show the same value. </a:t>
            </a:r>
          </a:p>
          <a:p>
            <a:pPr marL="0" indent="0">
              <a:buNone/>
            </a:pPr>
            <a:r>
              <a:rPr lang="en-GB" dirty="0" smtClean="0"/>
              <a:t>You don’t have to wait for the other players to roll again – it is only the first roll which everyone has to roll together. </a:t>
            </a:r>
          </a:p>
          <a:p>
            <a:pPr marL="0" indent="0">
              <a:buNone/>
            </a:pPr>
            <a:r>
              <a:rPr lang="en-GB" b="1" u="sng" dirty="0" smtClean="0"/>
              <a:t>Variations.</a:t>
            </a:r>
          </a:p>
          <a:p>
            <a:pPr marL="0" indent="0">
              <a:buNone/>
            </a:pPr>
            <a:r>
              <a:rPr lang="en-GB" dirty="0" smtClean="0"/>
              <a:t>Use 6 dice and collect all the numbers either randomly or in order</a:t>
            </a:r>
          </a:p>
          <a:p>
            <a:pPr marL="0" indent="0">
              <a:buNone/>
            </a:pPr>
            <a:r>
              <a:rPr lang="en-GB" dirty="0" smtClean="0"/>
              <a:t>Collect pairs of numbers</a:t>
            </a:r>
          </a:p>
          <a:p>
            <a:pPr marL="0" indent="0">
              <a:buNone/>
            </a:pPr>
            <a:r>
              <a:rPr lang="en-GB" dirty="0" smtClean="0"/>
              <a:t>Collect combinations, </a:t>
            </a:r>
            <a:r>
              <a:rPr lang="en-GB" dirty="0" err="1" smtClean="0"/>
              <a:t>ie</a:t>
            </a:r>
            <a:r>
              <a:rPr lang="en-GB" dirty="0" smtClean="0"/>
              <a:t>. pairs and trios or 5 of one type and 5 of other etc. </a:t>
            </a:r>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8144" y="44624"/>
            <a:ext cx="2914650" cy="1571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63340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dirty="0" smtClean="0"/>
              <a:t>Card Game:</a:t>
            </a:r>
            <a:br>
              <a:rPr lang="en-GB" dirty="0" smtClean="0"/>
            </a:br>
            <a:r>
              <a:rPr lang="en-GB" dirty="0" smtClean="0"/>
              <a:t>Close call</a:t>
            </a:r>
            <a:endParaRPr lang="en-GB" dirty="0"/>
          </a:p>
        </p:txBody>
      </p:sp>
      <p:sp>
        <p:nvSpPr>
          <p:cNvPr id="3" name="Content Placeholder 2"/>
          <p:cNvSpPr>
            <a:spLocks noGrp="1"/>
          </p:cNvSpPr>
          <p:nvPr>
            <p:ph idx="1"/>
          </p:nvPr>
        </p:nvSpPr>
        <p:spPr>
          <a:xfrm>
            <a:off x="179512" y="1855365"/>
            <a:ext cx="5338936" cy="4525963"/>
          </a:xfrm>
        </p:spPr>
        <p:txBody>
          <a:bodyPr>
            <a:normAutofit fontScale="92500" lnSpcReduction="20000"/>
          </a:bodyPr>
          <a:lstStyle/>
          <a:p>
            <a:r>
              <a:rPr lang="en-GB" dirty="0" smtClean="0"/>
              <a:t>Compliments to 100</a:t>
            </a:r>
          </a:p>
          <a:p>
            <a:pPr marL="0" indent="0">
              <a:buNone/>
            </a:pPr>
            <a:r>
              <a:rPr lang="en-GB" dirty="0" smtClean="0"/>
              <a:t>The aim is get as close to 100 as possible – without going over. </a:t>
            </a:r>
          </a:p>
          <a:p>
            <a:pPr marL="0" indent="0">
              <a:buNone/>
            </a:pPr>
            <a:r>
              <a:rPr lang="en-GB" dirty="0"/>
              <a:t>Each player gets 6 cards. </a:t>
            </a:r>
          </a:p>
          <a:p>
            <a:pPr marL="0" indent="0">
              <a:buNone/>
            </a:pPr>
            <a:r>
              <a:rPr lang="en-GB" dirty="0" smtClean="0"/>
              <a:t>Players select 4 cards from their hand, making each pair into a two digit number. The cards can be arranged in any order. </a:t>
            </a:r>
            <a:endParaRPr lang="en-GB" dirty="0"/>
          </a:p>
          <a:p>
            <a:pPr marL="0" indent="0">
              <a:buNone/>
            </a:pPr>
            <a:r>
              <a:rPr lang="en-GB" dirty="0" smtClean="0"/>
              <a:t>The winner is the person whose 2 two-digit numbers sum closest to 100 – without going over. </a:t>
            </a:r>
            <a:endParaRPr lang="en-GB" dirty="0"/>
          </a:p>
        </p:txBody>
      </p:sp>
      <p:pic>
        <p:nvPicPr>
          <p:cNvPr id="133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80112" y="188640"/>
            <a:ext cx="3312368" cy="4679378"/>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6147504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High Roller</a:t>
            </a:r>
            <a:endParaRPr lang="en-GB" dirty="0"/>
          </a:p>
        </p:txBody>
      </p:sp>
      <p:sp>
        <p:nvSpPr>
          <p:cNvPr id="3" name="Content Placeholder 2"/>
          <p:cNvSpPr>
            <a:spLocks noGrp="1"/>
          </p:cNvSpPr>
          <p:nvPr>
            <p:ph idx="1"/>
          </p:nvPr>
        </p:nvSpPr>
        <p:spPr/>
        <p:txBody>
          <a:bodyPr/>
          <a:lstStyle/>
          <a:p>
            <a:r>
              <a:rPr lang="en-GB" dirty="0" smtClean="0"/>
              <a:t>Aim: to end with the highest total. </a:t>
            </a:r>
          </a:p>
          <a:p>
            <a:pPr marL="0" indent="0">
              <a:buNone/>
            </a:pPr>
            <a:r>
              <a:rPr lang="en-GB" dirty="0" smtClean="0"/>
              <a:t>Roll 3 dice, put the highest value die to the side</a:t>
            </a:r>
          </a:p>
          <a:p>
            <a:pPr marL="0" indent="0">
              <a:buNone/>
            </a:pPr>
            <a:r>
              <a:rPr lang="en-GB" dirty="0" smtClean="0"/>
              <a:t>Roll the remaining 2 dice, again putting the highest value die to the side</a:t>
            </a:r>
          </a:p>
          <a:p>
            <a:pPr marL="0" indent="0">
              <a:buNone/>
            </a:pPr>
            <a:r>
              <a:rPr lang="en-GB" dirty="0" smtClean="0"/>
              <a:t>Roll the remaining die. </a:t>
            </a:r>
          </a:p>
          <a:p>
            <a:pPr marL="0" indent="0">
              <a:buNone/>
            </a:pPr>
            <a:r>
              <a:rPr lang="en-GB" dirty="0" smtClean="0"/>
              <a:t>Total of the 3 dice.  </a:t>
            </a:r>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43563" y="3717032"/>
            <a:ext cx="2744861" cy="27448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45902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Make 21. </a:t>
            </a:r>
            <a:endParaRPr lang="en-GB" dirty="0"/>
          </a:p>
        </p:txBody>
      </p:sp>
      <p:sp>
        <p:nvSpPr>
          <p:cNvPr id="3" name="Content Placeholder 2"/>
          <p:cNvSpPr>
            <a:spLocks noGrp="1"/>
          </p:cNvSpPr>
          <p:nvPr>
            <p:ph idx="1"/>
          </p:nvPr>
        </p:nvSpPr>
        <p:spPr/>
        <p:txBody>
          <a:bodyPr/>
          <a:lstStyle/>
          <a:p>
            <a:pPr marL="0" indent="0">
              <a:buNone/>
            </a:pPr>
            <a:r>
              <a:rPr lang="en-GB" dirty="0" smtClean="0"/>
              <a:t>Roll 5 dice </a:t>
            </a:r>
          </a:p>
          <a:p>
            <a:pPr marL="0" indent="0">
              <a:buNone/>
            </a:pPr>
            <a:r>
              <a:rPr lang="en-GB" dirty="0" smtClean="0"/>
              <a:t>Which of the the numbers from 1 to 21 can you make using the numbers shown?</a:t>
            </a:r>
            <a:endParaRPr lang="en-GB"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5816" y="3284984"/>
            <a:ext cx="3240360" cy="32403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93148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Tens Down</a:t>
            </a:r>
            <a:endParaRPr lang="en-GB" dirty="0"/>
          </a:p>
        </p:txBody>
      </p:sp>
      <p:sp>
        <p:nvSpPr>
          <p:cNvPr id="3" name="Content Placeholder 2"/>
          <p:cNvSpPr>
            <a:spLocks noGrp="1"/>
          </p:cNvSpPr>
          <p:nvPr>
            <p:ph idx="1"/>
          </p:nvPr>
        </p:nvSpPr>
        <p:spPr/>
        <p:txBody>
          <a:bodyPr>
            <a:normAutofit fontScale="47500" lnSpcReduction="20000"/>
          </a:bodyPr>
          <a:lstStyle/>
          <a:p>
            <a:pPr marL="0" indent="0">
              <a:buNone/>
            </a:pPr>
            <a:r>
              <a:rPr lang="en-GB" b="1" u="sng" dirty="0"/>
              <a:t>Tens Down – Card game rules</a:t>
            </a:r>
            <a:endParaRPr lang="en-GB" dirty="0"/>
          </a:p>
          <a:p>
            <a:pPr marL="0" indent="0" eaLnBrk="0" fontAlgn="base" hangingPunct="0">
              <a:buNone/>
            </a:pPr>
            <a:r>
              <a:rPr lang="en-GB" dirty="0"/>
              <a:t>This card game helps pupils to rehearse the crucial number bonds to 10.  It is similar to Tens Go Fish but with an added element of risk.  Enjoy. </a:t>
            </a:r>
          </a:p>
          <a:p>
            <a:pPr eaLnBrk="0" fontAlgn="base" hangingPunct="0"/>
            <a:endParaRPr lang="en-GB" dirty="0"/>
          </a:p>
          <a:p>
            <a:pPr marL="0" indent="0" eaLnBrk="0" fontAlgn="base" hangingPunct="0">
              <a:buNone/>
            </a:pPr>
            <a:r>
              <a:rPr lang="en-GB" b="1" dirty="0"/>
              <a:t>You will need:</a:t>
            </a:r>
            <a:endParaRPr lang="en-GB" dirty="0"/>
          </a:p>
          <a:p>
            <a:pPr eaLnBrk="0" fontAlgn="base" hangingPunct="0"/>
            <a:r>
              <a:rPr lang="en-GB" b="1" dirty="0"/>
              <a:t>Pack cards with picture cards and 10s taken out (or tens frame sets of cards).</a:t>
            </a:r>
            <a:endParaRPr lang="en-GB" dirty="0"/>
          </a:p>
          <a:p>
            <a:pPr eaLnBrk="0" fontAlgn="base" hangingPunct="0"/>
            <a:r>
              <a:rPr lang="en-GB" b="1" dirty="0"/>
              <a:t>Three or four players</a:t>
            </a:r>
            <a:endParaRPr lang="en-GB" dirty="0"/>
          </a:p>
          <a:p>
            <a:pPr marL="0" indent="0" eaLnBrk="0" fontAlgn="base" hangingPunct="0">
              <a:buNone/>
            </a:pPr>
            <a:endParaRPr lang="en-GB" dirty="0"/>
          </a:p>
          <a:p>
            <a:pPr marL="0" indent="0" eaLnBrk="0" fontAlgn="base" hangingPunct="0">
              <a:buNone/>
            </a:pPr>
            <a:r>
              <a:rPr lang="en-GB" b="1" dirty="0"/>
              <a:t>Object of the game – win by being the first player to lose all their cards</a:t>
            </a:r>
            <a:endParaRPr lang="en-GB" dirty="0"/>
          </a:p>
          <a:p>
            <a:pPr lvl="0" eaLnBrk="0" fontAlgn="base" hangingPunct="0"/>
            <a:r>
              <a:rPr lang="en-GB" dirty="0"/>
              <a:t>Dealer deals 5 cards to each player and then lays the remaining cards face down in a pile</a:t>
            </a:r>
          </a:p>
          <a:p>
            <a:pPr lvl="0" eaLnBrk="0" fontAlgn="base" hangingPunct="0"/>
            <a:r>
              <a:rPr lang="en-GB" dirty="0"/>
              <a:t>Players take it in turns to lay down pairs that make ten</a:t>
            </a:r>
          </a:p>
          <a:p>
            <a:pPr lvl="0" eaLnBrk="0" fontAlgn="base" hangingPunct="0"/>
            <a:r>
              <a:rPr lang="en-GB" dirty="0"/>
              <a:t>If they don’t have a pair that make ten they can either</a:t>
            </a:r>
          </a:p>
          <a:p>
            <a:pPr lvl="0" eaLnBrk="0" fontAlgn="base" hangingPunct="0">
              <a:buFont typeface="Wingdings" panose="05000000000000000000" pitchFamily="2" charset="2"/>
              <a:buChar char="ü"/>
            </a:pPr>
            <a:r>
              <a:rPr lang="en-GB" dirty="0" smtClean="0"/>
              <a:t> pick </a:t>
            </a:r>
            <a:r>
              <a:rPr lang="en-GB" dirty="0"/>
              <a:t>up </a:t>
            </a:r>
            <a:r>
              <a:rPr lang="en-GB" b="1" dirty="0"/>
              <a:t>1</a:t>
            </a:r>
            <a:r>
              <a:rPr lang="en-GB" dirty="0"/>
              <a:t> card from the pile in the middle </a:t>
            </a:r>
            <a:r>
              <a:rPr lang="en-GB" b="1" dirty="0"/>
              <a:t>or</a:t>
            </a:r>
            <a:endParaRPr lang="en-GB" dirty="0"/>
          </a:p>
          <a:p>
            <a:pPr lvl="0" eaLnBrk="0" fontAlgn="base" hangingPunct="0">
              <a:buFont typeface="Wingdings" panose="05000000000000000000" pitchFamily="2" charset="2"/>
              <a:buChar char="ü"/>
            </a:pPr>
            <a:r>
              <a:rPr lang="en-GB" dirty="0" smtClean="0"/>
              <a:t> ask </a:t>
            </a:r>
            <a:r>
              <a:rPr lang="en-GB" dirty="0"/>
              <a:t>another player for a card they need to complete a pair – BUT beware if the player hasn’t got </a:t>
            </a:r>
            <a:r>
              <a:rPr lang="en-GB" dirty="0" smtClean="0"/>
              <a:t>  the </a:t>
            </a:r>
            <a:r>
              <a:rPr lang="en-GB" dirty="0"/>
              <a:t>card, then they have to pick up</a:t>
            </a:r>
            <a:r>
              <a:rPr lang="en-GB" b="1" dirty="0"/>
              <a:t> 2 </a:t>
            </a:r>
            <a:r>
              <a:rPr lang="en-GB" dirty="0"/>
              <a:t>cards from the  pile! </a:t>
            </a:r>
          </a:p>
          <a:p>
            <a:pPr lvl="0"/>
            <a:r>
              <a:rPr lang="en-GB" dirty="0"/>
              <a:t>Players have to wait until the next go if they make a pair with a card from the pile or a pair</a:t>
            </a:r>
          </a:p>
          <a:p>
            <a:pPr lvl="0"/>
            <a:r>
              <a:rPr lang="en-GB" dirty="0"/>
              <a:t>If asked players must give up a card when they have it</a:t>
            </a:r>
          </a:p>
          <a:p>
            <a:pPr lvl="0"/>
            <a:r>
              <a:rPr lang="en-GB" dirty="0"/>
              <a:t>Once </a:t>
            </a:r>
            <a:r>
              <a:rPr lang="en-GB" dirty="0" smtClean="0"/>
              <a:t>the card </a:t>
            </a:r>
            <a:r>
              <a:rPr lang="en-GB" dirty="0"/>
              <a:t>pile has finished players must shuffle the pairs of tens and turn them over to form a new pile. </a:t>
            </a:r>
          </a:p>
          <a:p>
            <a:pPr marL="0" indent="0">
              <a:buNone/>
            </a:pPr>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76669">
            <a:off x="7278270" y="107384"/>
            <a:ext cx="2155572" cy="13265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78775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27584" y="692696"/>
            <a:ext cx="7344816" cy="576064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GB" sz="2000" b="1" u="sng" dirty="0">
                <a:solidFill>
                  <a:srgbClr val="1F497D"/>
                </a:solidFill>
                <a:effectLst/>
                <a:ea typeface="Calibri"/>
                <a:cs typeface="Calibri"/>
              </a:rPr>
              <a:t>Concentration - a game for 3 to 4 players</a:t>
            </a:r>
            <a:endParaRPr lang="en-GB" sz="1600" dirty="0">
              <a:effectLst/>
              <a:ea typeface="Calibri"/>
              <a:cs typeface="Times New Roman"/>
            </a:endParaRPr>
          </a:p>
          <a:p>
            <a:pPr algn="ctr">
              <a:spcAft>
                <a:spcPts val="0"/>
              </a:spcAft>
            </a:pPr>
            <a:r>
              <a:rPr lang="en-GB" sz="1600" b="1" u="none" strike="noStrike" dirty="0">
                <a:solidFill>
                  <a:srgbClr val="1F497D"/>
                </a:solidFill>
                <a:effectLst/>
                <a:ea typeface="Calibri"/>
                <a:cs typeface="Calibri"/>
              </a:rPr>
              <a:t> </a:t>
            </a:r>
            <a:endParaRPr lang="en-GB" sz="1600" dirty="0">
              <a:effectLst/>
              <a:ea typeface="Calibri"/>
              <a:cs typeface="Times New Roman"/>
            </a:endParaRPr>
          </a:p>
          <a:p>
            <a:pPr>
              <a:spcAft>
                <a:spcPts val="0"/>
              </a:spcAft>
            </a:pPr>
            <a:r>
              <a:rPr lang="en-GB" sz="1600" b="1" u="sng" dirty="0">
                <a:solidFill>
                  <a:srgbClr val="1F497D"/>
                </a:solidFill>
                <a:effectLst/>
                <a:ea typeface="Calibri"/>
                <a:cs typeface="Calibri"/>
              </a:rPr>
              <a:t>Resources:</a:t>
            </a:r>
            <a:endParaRPr lang="en-GB" sz="1600" dirty="0">
              <a:effectLst/>
              <a:ea typeface="Calibri"/>
              <a:cs typeface="Times New Roman"/>
            </a:endParaRPr>
          </a:p>
          <a:p>
            <a:pPr>
              <a:spcAft>
                <a:spcPts val="0"/>
              </a:spcAft>
            </a:pPr>
            <a:r>
              <a:rPr lang="en-GB" sz="1600" dirty="0">
                <a:solidFill>
                  <a:srgbClr val="1F497D"/>
                </a:solidFill>
                <a:effectLst/>
                <a:ea typeface="Calibri"/>
                <a:cs typeface="Calibri"/>
              </a:rPr>
              <a:t>6 pairs of tens frame cards that ‘make 10’, shuffled and face down on the table.</a:t>
            </a:r>
            <a:endParaRPr lang="en-GB" sz="1600" dirty="0">
              <a:effectLst/>
              <a:ea typeface="Calibri"/>
              <a:cs typeface="Times New Roman"/>
            </a:endParaRPr>
          </a:p>
          <a:p>
            <a:pPr>
              <a:spcAft>
                <a:spcPts val="0"/>
              </a:spcAft>
            </a:pPr>
            <a:r>
              <a:rPr lang="en-GB" sz="1600" dirty="0">
                <a:solidFill>
                  <a:srgbClr val="1F497D"/>
                </a:solidFill>
                <a:effectLst/>
                <a:ea typeface="Calibri"/>
                <a:cs typeface="Calibri"/>
              </a:rPr>
              <a:t> </a:t>
            </a:r>
            <a:endParaRPr lang="en-GB" sz="1600" dirty="0">
              <a:effectLst/>
              <a:ea typeface="Calibri"/>
              <a:cs typeface="Times New Roman"/>
            </a:endParaRPr>
          </a:p>
          <a:p>
            <a:pPr>
              <a:spcAft>
                <a:spcPts val="0"/>
              </a:spcAft>
            </a:pPr>
            <a:r>
              <a:rPr lang="en-GB" sz="1600" b="1" u="none" strike="noStrike" dirty="0" smtClean="0">
                <a:solidFill>
                  <a:srgbClr val="1F497D"/>
                </a:solidFill>
                <a:effectLst/>
                <a:ea typeface="Calibri"/>
                <a:cs typeface="Calibri"/>
              </a:rPr>
              <a:t> </a:t>
            </a:r>
            <a:endParaRPr lang="en-GB" sz="1600" dirty="0" smtClean="0">
              <a:effectLst/>
              <a:ea typeface="Calibri"/>
              <a:cs typeface="Times New Roman"/>
            </a:endParaRPr>
          </a:p>
          <a:p>
            <a:pPr>
              <a:spcAft>
                <a:spcPts val="0"/>
              </a:spcAft>
            </a:pPr>
            <a:r>
              <a:rPr lang="en-GB" sz="1600" b="1" u="none" strike="noStrike" dirty="0">
                <a:solidFill>
                  <a:srgbClr val="1F497D"/>
                </a:solidFill>
                <a:effectLst/>
                <a:ea typeface="Calibri"/>
                <a:cs typeface="Calibri"/>
              </a:rPr>
              <a:t> </a:t>
            </a:r>
            <a:endParaRPr lang="en-GB" sz="1600" dirty="0">
              <a:effectLst/>
              <a:ea typeface="Calibri"/>
              <a:cs typeface="Times New Roman"/>
            </a:endParaRPr>
          </a:p>
          <a:p>
            <a:pPr>
              <a:spcAft>
                <a:spcPts val="0"/>
              </a:spcAft>
            </a:pPr>
            <a:r>
              <a:rPr lang="en-GB" sz="1600" b="1" u="none" strike="noStrike" dirty="0">
                <a:solidFill>
                  <a:srgbClr val="1F497D"/>
                </a:solidFill>
                <a:effectLst/>
                <a:ea typeface="Calibri"/>
                <a:cs typeface="Calibri"/>
              </a:rPr>
              <a:t> </a:t>
            </a:r>
            <a:endParaRPr lang="en-GB" sz="1600" dirty="0">
              <a:effectLst/>
              <a:ea typeface="Calibri"/>
              <a:cs typeface="Times New Roman"/>
            </a:endParaRPr>
          </a:p>
          <a:p>
            <a:pPr>
              <a:spcAft>
                <a:spcPts val="0"/>
              </a:spcAft>
            </a:pPr>
            <a:r>
              <a:rPr lang="en-GB" sz="1600" b="1" u="none" strike="noStrike" dirty="0">
                <a:solidFill>
                  <a:srgbClr val="1F497D"/>
                </a:solidFill>
                <a:effectLst/>
                <a:ea typeface="Calibri"/>
                <a:cs typeface="Calibri"/>
              </a:rPr>
              <a:t> </a:t>
            </a:r>
            <a:endParaRPr lang="en-GB" sz="1600" dirty="0">
              <a:effectLst/>
              <a:ea typeface="Calibri"/>
              <a:cs typeface="Times New Roman"/>
            </a:endParaRPr>
          </a:p>
          <a:p>
            <a:pPr>
              <a:spcAft>
                <a:spcPts val="0"/>
              </a:spcAft>
            </a:pPr>
            <a:r>
              <a:rPr lang="en-GB" sz="1600" b="1" u="none" strike="noStrike" dirty="0">
                <a:solidFill>
                  <a:srgbClr val="1F497D"/>
                </a:solidFill>
                <a:effectLst/>
                <a:ea typeface="Calibri"/>
                <a:cs typeface="Calibri"/>
              </a:rPr>
              <a:t> </a:t>
            </a:r>
            <a:endParaRPr lang="en-GB" sz="1600" dirty="0">
              <a:effectLst/>
              <a:ea typeface="Calibri"/>
              <a:cs typeface="Times New Roman"/>
            </a:endParaRPr>
          </a:p>
          <a:p>
            <a:pPr>
              <a:spcAft>
                <a:spcPts val="0"/>
              </a:spcAft>
            </a:pPr>
            <a:r>
              <a:rPr lang="en-GB" sz="1600" b="1" u="none" strike="noStrike" dirty="0">
                <a:solidFill>
                  <a:srgbClr val="1F497D"/>
                </a:solidFill>
                <a:effectLst/>
                <a:ea typeface="Calibri"/>
                <a:cs typeface="Calibri"/>
              </a:rPr>
              <a:t> </a:t>
            </a:r>
            <a:endParaRPr lang="en-GB" sz="1600" dirty="0">
              <a:effectLst/>
              <a:ea typeface="Calibri"/>
              <a:cs typeface="Times New Roman"/>
            </a:endParaRPr>
          </a:p>
          <a:p>
            <a:pPr>
              <a:spcAft>
                <a:spcPts val="0"/>
              </a:spcAft>
            </a:pPr>
            <a:r>
              <a:rPr lang="en-GB" sz="1600" b="1" u="none" strike="noStrike" dirty="0">
                <a:solidFill>
                  <a:srgbClr val="1F497D"/>
                </a:solidFill>
                <a:effectLst/>
                <a:ea typeface="Calibri"/>
                <a:cs typeface="Calibri"/>
              </a:rPr>
              <a:t> </a:t>
            </a:r>
            <a:endParaRPr lang="en-GB" sz="1600" dirty="0">
              <a:effectLst/>
              <a:ea typeface="Calibri"/>
              <a:cs typeface="Times New Roman"/>
            </a:endParaRPr>
          </a:p>
          <a:p>
            <a:pPr>
              <a:spcAft>
                <a:spcPts val="0"/>
              </a:spcAft>
            </a:pPr>
            <a:r>
              <a:rPr lang="en-GB" sz="1600" b="1" u="none" strike="noStrike" dirty="0">
                <a:solidFill>
                  <a:srgbClr val="1F497D"/>
                </a:solidFill>
                <a:effectLst/>
                <a:ea typeface="Calibri"/>
                <a:cs typeface="Calibri"/>
              </a:rPr>
              <a:t> </a:t>
            </a:r>
            <a:endParaRPr lang="en-GB" sz="1600" dirty="0">
              <a:effectLst/>
              <a:ea typeface="Calibri"/>
              <a:cs typeface="Times New Roman"/>
            </a:endParaRPr>
          </a:p>
          <a:p>
            <a:pPr>
              <a:spcAft>
                <a:spcPts val="0"/>
              </a:spcAft>
            </a:pPr>
            <a:r>
              <a:rPr lang="en-GB" sz="1600" b="1" u="none" strike="noStrike" dirty="0">
                <a:solidFill>
                  <a:srgbClr val="1F497D"/>
                </a:solidFill>
                <a:effectLst/>
                <a:ea typeface="Calibri"/>
                <a:cs typeface="Calibri"/>
              </a:rPr>
              <a:t> </a:t>
            </a:r>
            <a:endParaRPr lang="en-GB" sz="1600" dirty="0">
              <a:effectLst/>
              <a:ea typeface="Calibri"/>
              <a:cs typeface="Times New Roman"/>
            </a:endParaRPr>
          </a:p>
          <a:p>
            <a:pPr>
              <a:spcAft>
                <a:spcPts val="0"/>
              </a:spcAft>
            </a:pPr>
            <a:r>
              <a:rPr lang="en-GB" sz="1600" b="1" u="none" strike="noStrike" dirty="0">
                <a:solidFill>
                  <a:srgbClr val="1F497D"/>
                </a:solidFill>
                <a:effectLst/>
                <a:ea typeface="Calibri"/>
                <a:cs typeface="Calibri"/>
              </a:rPr>
              <a:t> </a:t>
            </a:r>
            <a:endParaRPr lang="en-GB" sz="1600" dirty="0">
              <a:effectLst/>
              <a:ea typeface="Calibri"/>
              <a:cs typeface="Times New Roman"/>
            </a:endParaRPr>
          </a:p>
          <a:p>
            <a:pPr>
              <a:spcAft>
                <a:spcPts val="0"/>
              </a:spcAft>
            </a:pPr>
            <a:r>
              <a:rPr lang="en-GB" sz="1600" b="1" u="sng" dirty="0">
                <a:solidFill>
                  <a:srgbClr val="1F497D"/>
                </a:solidFill>
                <a:effectLst/>
                <a:ea typeface="Calibri"/>
                <a:cs typeface="Calibri"/>
              </a:rPr>
              <a:t>Rules:</a:t>
            </a:r>
            <a:endParaRPr lang="en-GB" sz="1600" dirty="0">
              <a:effectLst/>
              <a:ea typeface="Calibri"/>
              <a:cs typeface="Times New Roman"/>
            </a:endParaRPr>
          </a:p>
          <a:p>
            <a:pPr>
              <a:spcAft>
                <a:spcPts val="0"/>
              </a:spcAft>
            </a:pPr>
            <a:r>
              <a:rPr lang="en-GB" sz="1600" dirty="0">
                <a:solidFill>
                  <a:srgbClr val="1F497D"/>
                </a:solidFill>
                <a:effectLst/>
                <a:ea typeface="Calibri"/>
                <a:cs typeface="Calibri"/>
              </a:rPr>
              <a:t>Players take it in turns to turn over two cards. If the cards ‘make 10’ then they can keep them. If not they have to turn the cards back over.  When all of the cards have been collected the player with the most cards is the winner</a:t>
            </a:r>
            <a:r>
              <a:rPr lang="en-GB" sz="1600" dirty="0" smtClean="0">
                <a:solidFill>
                  <a:srgbClr val="1F497D"/>
                </a:solidFill>
                <a:effectLst/>
                <a:latin typeface="Arial"/>
                <a:ea typeface="Calibri"/>
                <a:cs typeface="Times New Roman"/>
              </a:rPr>
              <a:t>.</a:t>
            </a:r>
          </a:p>
          <a:p>
            <a:pPr>
              <a:spcAft>
                <a:spcPts val="0"/>
              </a:spcAft>
            </a:pPr>
            <a:endParaRPr lang="en-GB" sz="1600" dirty="0">
              <a:solidFill>
                <a:srgbClr val="1F497D"/>
              </a:solidFill>
              <a:latin typeface="Arial"/>
              <a:ea typeface="Calibri"/>
              <a:cs typeface="Times New Roman"/>
            </a:endParaRPr>
          </a:p>
          <a:p>
            <a:pPr>
              <a:spcAft>
                <a:spcPts val="0"/>
              </a:spcAft>
            </a:pPr>
            <a:r>
              <a:rPr lang="en-GB" sz="1600" dirty="0" smtClean="0">
                <a:solidFill>
                  <a:srgbClr val="1F497D"/>
                </a:solidFill>
                <a:effectLst/>
                <a:latin typeface="Arial"/>
                <a:ea typeface="Calibri"/>
                <a:cs typeface="Times New Roman"/>
              </a:rPr>
              <a:t>Can be extended to other numbers</a:t>
            </a:r>
            <a:endParaRPr lang="en-GB" sz="1600" dirty="0">
              <a:effectLst/>
              <a:ea typeface="Calibri"/>
              <a:cs typeface="Times New Roman"/>
            </a:endParaRPr>
          </a:p>
        </p:txBody>
      </p:sp>
      <p:sp>
        <p:nvSpPr>
          <p:cNvPr id="16" name="Rectangle 15"/>
          <p:cNvSpPr/>
          <p:nvPr/>
        </p:nvSpPr>
        <p:spPr>
          <a:xfrm>
            <a:off x="2699792" y="2492896"/>
            <a:ext cx="504056" cy="648072"/>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7" name="Rectangle 16"/>
          <p:cNvSpPr/>
          <p:nvPr/>
        </p:nvSpPr>
        <p:spPr>
          <a:xfrm>
            <a:off x="3409020" y="2473660"/>
            <a:ext cx="504056" cy="648072"/>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8" name="Rectangle 17"/>
          <p:cNvSpPr/>
          <p:nvPr/>
        </p:nvSpPr>
        <p:spPr>
          <a:xfrm>
            <a:off x="3454032" y="3254896"/>
            <a:ext cx="504056" cy="648072"/>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9" name="Rectangle 18"/>
          <p:cNvSpPr/>
          <p:nvPr/>
        </p:nvSpPr>
        <p:spPr>
          <a:xfrm>
            <a:off x="2699792" y="4055368"/>
            <a:ext cx="504056" cy="648072"/>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0" name="Rectangle 19"/>
          <p:cNvSpPr/>
          <p:nvPr/>
        </p:nvSpPr>
        <p:spPr>
          <a:xfrm>
            <a:off x="3508648" y="4065209"/>
            <a:ext cx="504056" cy="648072"/>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1" name="Rectangle 20"/>
          <p:cNvSpPr/>
          <p:nvPr/>
        </p:nvSpPr>
        <p:spPr>
          <a:xfrm>
            <a:off x="4247964" y="4065209"/>
            <a:ext cx="504056" cy="648072"/>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2" name="Rectangle 21"/>
          <p:cNvSpPr/>
          <p:nvPr/>
        </p:nvSpPr>
        <p:spPr>
          <a:xfrm>
            <a:off x="4932040" y="4055368"/>
            <a:ext cx="504056" cy="648072"/>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3" name="Rectangle 22"/>
          <p:cNvSpPr/>
          <p:nvPr/>
        </p:nvSpPr>
        <p:spPr>
          <a:xfrm>
            <a:off x="4963197" y="3254896"/>
            <a:ext cx="504056" cy="648072"/>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4" name="Rectangle 23"/>
          <p:cNvSpPr/>
          <p:nvPr/>
        </p:nvSpPr>
        <p:spPr>
          <a:xfrm>
            <a:off x="4932040" y="2492896"/>
            <a:ext cx="504056" cy="648072"/>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5" name="Rectangle 24"/>
          <p:cNvSpPr/>
          <p:nvPr/>
        </p:nvSpPr>
        <p:spPr>
          <a:xfrm>
            <a:off x="4228042" y="3254896"/>
            <a:ext cx="504056" cy="648072"/>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6" name="Rectangle 25"/>
          <p:cNvSpPr/>
          <p:nvPr/>
        </p:nvSpPr>
        <p:spPr>
          <a:xfrm>
            <a:off x="2699792" y="3309392"/>
            <a:ext cx="504056" cy="648072"/>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7" name="Rectangle 26"/>
          <p:cNvSpPr/>
          <p:nvPr/>
        </p:nvSpPr>
        <p:spPr>
          <a:xfrm>
            <a:off x="4196885" y="2473660"/>
            <a:ext cx="504056" cy="648072"/>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4109153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5" name="Rounded Rectangle 23"/>
          <p:cNvSpPr>
            <a:spLocks noChangeArrowheads="1"/>
          </p:cNvSpPr>
          <p:nvPr/>
        </p:nvSpPr>
        <p:spPr bwMode="auto">
          <a:xfrm>
            <a:off x="395536" y="457200"/>
            <a:ext cx="7920880" cy="5348064"/>
          </a:xfrm>
          <a:prstGeom prst="roundRect">
            <a:avLst>
              <a:gd name="adj" fmla="val 16667"/>
            </a:avLst>
          </a:prstGeom>
          <a:noFill/>
          <a:ln w="25400">
            <a:solidFill>
              <a:srgbClr val="243F6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sng" strike="noStrike" cap="none" normalizeH="0" baseline="0" dirty="0" smtClean="0">
                <a:ln>
                  <a:noFill/>
                </a:ln>
                <a:solidFill>
                  <a:srgbClr val="1F497D"/>
                </a:solidFill>
                <a:effectLst/>
                <a:latin typeface="Calibri" pitchFamily="34" charset="0"/>
                <a:ea typeface="Calibri" pitchFamily="34" charset="0"/>
                <a:cs typeface="Times New Roman" pitchFamily="18" charset="0"/>
              </a:rPr>
              <a:t>Don’t Make My</a:t>
            </a:r>
            <a:r>
              <a:rPr kumimoji="0" lang="en-US" altLang="en-US" sz="2000" b="1" i="0" u="sng" strike="noStrike" cap="none" normalizeH="0" dirty="0" smtClean="0">
                <a:ln>
                  <a:noFill/>
                </a:ln>
                <a:solidFill>
                  <a:srgbClr val="1F497D"/>
                </a:solidFill>
                <a:effectLst/>
                <a:latin typeface="Calibri" pitchFamily="34" charset="0"/>
                <a:ea typeface="Calibri" pitchFamily="34" charset="0"/>
                <a:cs typeface="Times New Roman" pitchFamily="18" charset="0"/>
              </a:rPr>
              <a:t> Number</a:t>
            </a:r>
            <a:endParaRPr kumimoji="0" lang="en-US" altLang="en-US" sz="2000" b="1" i="0" u="sng" strike="noStrike" cap="none" normalizeH="0" baseline="0" dirty="0" smtClean="0">
              <a:ln>
                <a:noFill/>
              </a:ln>
              <a:solidFill>
                <a:srgbClr val="1F497D"/>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n-US" altLang="en-US" sz="1400" b="1" u="sng" dirty="0">
              <a:solidFill>
                <a:srgbClr val="1F497D"/>
              </a:solidFill>
              <a:latin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400" b="1" i="0" u="sng" strike="noStrike" cap="none" normalizeH="0" baseline="0" dirty="0" smtClean="0">
              <a:ln>
                <a:noFill/>
              </a:ln>
              <a:solidFill>
                <a:srgbClr val="1F497D"/>
              </a:solidFill>
              <a:effectLst/>
              <a:latin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n-US" altLang="en-US" sz="1400" b="1" u="sng" dirty="0">
              <a:solidFill>
                <a:srgbClr val="1F497D"/>
              </a:solidFill>
              <a:latin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400" b="1" i="0" u="sng" strike="noStrike" cap="none" normalizeH="0" baseline="0" dirty="0" smtClean="0">
              <a:ln>
                <a:noFill/>
              </a:ln>
              <a:solidFill>
                <a:srgbClr val="1F497D"/>
              </a:solidFill>
              <a:effectLst/>
              <a:latin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n-US" altLang="en-US" sz="1400" b="1" u="sng" dirty="0">
              <a:solidFill>
                <a:srgbClr val="1F497D"/>
              </a:solidFill>
              <a:latin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400" b="1" i="0" u="sng" strike="noStrike" cap="none" normalizeH="0" baseline="0" dirty="0" smtClean="0">
              <a:ln>
                <a:noFill/>
              </a:ln>
              <a:solidFill>
                <a:srgbClr val="1F497D"/>
              </a:solidFill>
              <a:effectLst/>
              <a:latin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n-US" altLang="en-US" sz="1400" b="1" u="sng" dirty="0">
              <a:solidFill>
                <a:srgbClr val="1F497D"/>
              </a:solidFill>
              <a:latin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400" b="1" i="0" u="sng" strike="noStrike" cap="none" normalizeH="0" baseline="0" dirty="0" smtClean="0">
              <a:ln>
                <a:noFill/>
              </a:ln>
              <a:solidFill>
                <a:srgbClr val="1F497D"/>
              </a:solidFill>
              <a:effectLst/>
              <a:latin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n-US" altLang="en-US" sz="1400" b="1" u="sng" dirty="0">
              <a:solidFill>
                <a:srgbClr val="1F497D"/>
              </a:solidFill>
              <a:latin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400" b="1" i="0" u="sng" strike="noStrike" cap="none" normalizeH="0" baseline="0" dirty="0" smtClean="0">
              <a:ln>
                <a:noFill/>
              </a:ln>
              <a:solidFill>
                <a:srgbClr val="1F497D"/>
              </a:solidFill>
              <a:effectLst/>
              <a:latin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n-US" altLang="en-US" sz="1400" b="1" u="sng" dirty="0">
              <a:solidFill>
                <a:srgbClr val="1F497D"/>
              </a:solidFill>
              <a:latin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tabLst/>
            </a:pPr>
            <a:r>
              <a:rPr kumimoji="0" lang="en-US" altLang="en-US" sz="2000" b="1" i="0" u="none" strike="noStrike" cap="none" normalizeH="0" baseline="0" dirty="0" smtClean="0">
                <a:ln>
                  <a:noFill/>
                </a:ln>
                <a:solidFill>
                  <a:srgbClr val="1F497D"/>
                </a:solidFill>
                <a:effectLst/>
                <a:latin typeface="Calibri" pitchFamily="34" charset="0"/>
                <a:ea typeface="Calibri" pitchFamily="34" charset="0"/>
                <a:cs typeface="Calibri" pitchFamily="34" charset="0"/>
              </a:rPr>
              <a:t>0   1   1   2   2   3   3   4   4   5   5  6   6   7   7  8   8   9   9</a:t>
            </a:r>
            <a:endParaRPr kumimoji="0" lang="en-US" alt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sng" strike="noStrike" cap="none" normalizeH="0" baseline="0" dirty="0" smtClean="0">
                <a:ln>
                  <a:noFill/>
                </a:ln>
                <a:solidFill>
                  <a:srgbClr val="1F497D"/>
                </a:solidFill>
                <a:effectLst/>
                <a:latin typeface="Calibri" pitchFamily="34" charset="0"/>
                <a:ea typeface="Calibri" pitchFamily="34" charset="0"/>
                <a:cs typeface="Calibri" pitchFamily="34" charset="0"/>
              </a:rPr>
              <a:t>Rules:</a:t>
            </a:r>
            <a:endParaRPr kumimoji="0" lang="en-US" alt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1F497D"/>
                </a:solidFill>
                <a:effectLst/>
                <a:latin typeface="Calibri" pitchFamily="34" charset="0"/>
                <a:ea typeface="Calibri" pitchFamily="34" charset="0"/>
                <a:cs typeface="Calibri" pitchFamily="34" charset="0"/>
              </a:rPr>
              <a:t>Pairs take it in turns to place a number in the circle.  But they must </a:t>
            </a:r>
            <a:r>
              <a:rPr kumimoji="0" lang="en-US" altLang="en-US" sz="1600" b="0" i="1" u="none" strike="noStrike" cap="none" normalizeH="0" baseline="0" dirty="0" smtClean="0">
                <a:ln>
                  <a:noFill/>
                </a:ln>
                <a:solidFill>
                  <a:srgbClr val="1F497D"/>
                </a:solidFill>
                <a:effectLst/>
                <a:latin typeface="Calibri" pitchFamily="34" charset="0"/>
                <a:ea typeface="Calibri" pitchFamily="34" charset="0"/>
                <a:cs typeface="Calibri" pitchFamily="34" charset="0"/>
              </a:rPr>
              <a:t>avoid</a:t>
            </a:r>
            <a:r>
              <a:rPr kumimoji="0" lang="en-US" altLang="en-US" sz="1600" b="0" i="0" u="none" strike="noStrike" cap="none" normalizeH="0" baseline="0" dirty="0" smtClean="0">
                <a:ln>
                  <a:noFill/>
                </a:ln>
                <a:solidFill>
                  <a:srgbClr val="1F497D"/>
                </a:solidFill>
                <a:effectLst/>
                <a:latin typeface="Calibri" pitchFamily="34" charset="0"/>
                <a:ea typeface="Calibri" pitchFamily="34" charset="0"/>
                <a:cs typeface="Calibri" pitchFamily="34" charset="0"/>
              </a:rPr>
              <a:t> numbers that would ‘make  the given number e.g. 10’ e.g. if a pair has put 6 in the circle then the other pair must not put 4 in otherwise they make 10.  A more difficult version is to never make  the given number e.g. 10 with any combination of numbers e.g. if there is a 1, 3 and 5 in already the circle then the numbers 9, 7, 5, 2, 6 and 4 cannot be chosen.  The pair who place the last number in the circle without making 10 are the winners.</a:t>
            </a:r>
            <a:endParaRPr kumimoji="0" lang="en-US" alt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4"/>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Oval 6"/>
          <p:cNvSpPr/>
          <p:nvPr/>
        </p:nvSpPr>
        <p:spPr>
          <a:xfrm>
            <a:off x="3419872" y="1340768"/>
            <a:ext cx="2016224" cy="1790464"/>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602808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277" y="530074"/>
            <a:ext cx="8229600" cy="706090"/>
          </a:xfrm>
        </p:spPr>
        <p:txBody>
          <a:bodyPr>
            <a:normAutofit fontScale="90000"/>
          </a:bodyPr>
          <a:lstStyle/>
          <a:p>
            <a:pPr lvl="0"/>
            <a:r>
              <a:rPr lang="en-GB" altLang="en-US" b="1" u="sng" dirty="0">
                <a:solidFill>
                  <a:srgbClr val="1F497D"/>
                </a:solidFill>
                <a:latin typeface="Calibri" pitchFamily="34" charset="0"/>
                <a:ea typeface="Calibri" pitchFamily="34" charset="0"/>
                <a:cs typeface="Calibri" pitchFamily="34" charset="0"/>
              </a:rPr>
              <a:t>Only Connect4 (game for 2 players)</a:t>
            </a:r>
            <a:r>
              <a:rPr lang="en-GB" altLang="en-US" sz="2000" dirty="0">
                <a:latin typeface="Arial" pitchFamily="34" charset="0"/>
                <a:cs typeface="Arial" pitchFamily="34" charset="0"/>
              </a:rPr>
              <a:t/>
            </a:r>
            <a:br>
              <a:rPr lang="en-GB" altLang="en-US" sz="2000" dirty="0">
                <a:latin typeface="Arial" pitchFamily="34" charset="0"/>
                <a:cs typeface="Arial" pitchFamily="34" charset="0"/>
              </a:rPr>
            </a:br>
            <a:endParaRPr lang="en-GB" dirty="0"/>
          </a:p>
        </p:txBody>
      </p:sp>
      <p:sp>
        <p:nvSpPr>
          <p:cNvPr id="5" name="Rectangle 1"/>
          <p:cNvSpPr>
            <a:spLocks noChangeArrowheads="1"/>
          </p:cNvSpPr>
          <p:nvPr/>
        </p:nvSpPr>
        <p:spPr bwMode="auto">
          <a:xfrm>
            <a:off x="503548" y="1238752"/>
            <a:ext cx="8136904" cy="2092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1" i="0" u="sng" strike="noStrike" cap="none" normalizeH="0" baseline="0" dirty="0" smtClean="0">
                <a:ln>
                  <a:noFill/>
                </a:ln>
                <a:solidFill>
                  <a:srgbClr val="1F497D"/>
                </a:solidFill>
                <a:effectLst/>
                <a:latin typeface="Calibri" pitchFamily="34" charset="0"/>
                <a:ea typeface="Calibri" pitchFamily="34" charset="0"/>
                <a:cs typeface="Calibri" pitchFamily="34" charset="0"/>
              </a:rPr>
              <a:t>Resources:</a:t>
            </a:r>
            <a:r>
              <a:rPr kumimoji="0" lang="en-GB" altLang="en-US" sz="1600" b="0" i="0" u="none" strike="noStrike" cap="none" normalizeH="0" baseline="0" dirty="0" smtClean="0">
                <a:ln>
                  <a:noFill/>
                </a:ln>
                <a:solidFill>
                  <a:srgbClr val="1F497D"/>
                </a:solidFill>
                <a:effectLst/>
                <a:latin typeface="Calibri" pitchFamily="34" charset="0"/>
                <a:ea typeface="Calibri" pitchFamily="34" charset="0"/>
                <a:cs typeface="Calibri" pitchFamily="34" charset="0"/>
              </a:rPr>
              <a:t> </a:t>
            </a:r>
            <a:endParaRPr kumimoji="0" lang="en-GB" alt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dirty="0" smtClean="0">
                <a:ln>
                  <a:noFill/>
                </a:ln>
                <a:solidFill>
                  <a:srgbClr val="1F497D"/>
                </a:solidFill>
                <a:effectLst/>
                <a:latin typeface="Calibri" pitchFamily="34" charset="0"/>
                <a:ea typeface="Calibri" pitchFamily="34" charset="0"/>
                <a:cs typeface="Calibri" pitchFamily="34" charset="0"/>
              </a:rPr>
              <a:t>10 sided dice (1-10) or deck of tens frames cards </a:t>
            </a:r>
            <a:endParaRPr kumimoji="0" lang="en-GB" alt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1" i="0" u="sng" strike="noStrike" cap="none" normalizeH="0" baseline="0" dirty="0" smtClean="0">
                <a:ln>
                  <a:noFill/>
                </a:ln>
                <a:solidFill>
                  <a:srgbClr val="1F497D"/>
                </a:solidFill>
                <a:effectLst/>
                <a:latin typeface="Calibri" pitchFamily="34" charset="0"/>
                <a:ea typeface="Calibri" pitchFamily="34" charset="0"/>
                <a:cs typeface="Calibri" pitchFamily="34" charset="0"/>
              </a:rPr>
              <a:t>Rules:</a:t>
            </a:r>
            <a:endParaRPr kumimoji="0" lang="en-GB" alt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dirty="0" smtClean="0">
                <a:ln>
                  <a:noFill/>
                </a:ln>
                <a:solidFill>
                  <a:srgbClr val="1F497D"/>
                </a:solidFill>
                <a:effectLst/>
                <a:latin typeface="Calibri" pitchFamily="34" charset="0"/>
                <a:ea typeface="Calibri" pitchFamily="34" charset="0"/>
                <a:cs typeface="Calibri" pitchFamily="34" charset="0"/>
              </a:rPr>
              <a:t>1. Player 1 rolls the dice and doubles their roll.</a:t>
            </a:r>
            <a:endParaRPr kumimoji="0" lang="en-GB" alt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dirty="0" smtClean="0">
                <a:ln>
                  <a:noFill/>
                </a:ln>
                <a:solidFill>
                  <a:srgbClr val="1F497D"/>
                </a:solidFill>
                <a:effectLst/>
                <a:latin typeface="Calibri" pitchFamily="34" charset="0"/>
                <a:ea typeface="Calibri" pitchFamily="34" charset="0"/>
                <a:cs typeface="Calibri" pitchFamily="34" charset="0"/>
              </a:rPr>
              <a:t>2. They claim a number on the board with that answer to cover with a counter or colour in.</a:t>
            </a:r>
            <a:endParaRPr kumimoji="0" lang="en-GB" alt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dirty="0" smtClean="0">
                <a:ln>
                  <a:noFill/>
                </a:ln>
                <a:solidFill>
                  <a:srgbClr val="1F497D"/>
                </a:solidFill>
                <a:effectLst/>
                <a:latin typeface="Calibri" pitchFamily="34" charset="0"/>
                <a:ea typeface="Calibri" pitchFamily="34" charset="0"/>
                <a:cs typeface="Calibri" pitchFamily="34" charset="0"/>
              </a:rPr>
              <a:t>3. Player 2 rolls and claims a number to cover with a counter or colour in.</a:t>
            </a:r>
            <a:endParaRPr kumimoji="0" lang="en-GB" alt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dirty="0" smtClean="0">
                <a:ln>
                  <a:noFill/>
                </a:ln>
                <a:solidFill>
                  <a:srgbClr val="1F497D"/>
                </a:solidFill>
                <a:effectLst/>
                <a:latin typeface="Calibri" pitchFamily="34" charset="0"/>
                <a:ea typeface="Calibri" pitchFamily="34" charset="0"/>
                <a:cs typeface="Calibri" pitchFamily="34" charset="0"/>
              </a:rPr>
              <a:t>4. First player with 4 in a row wins.</a:t>
            </a:r>
            <a:endParaRPr kumimoji="0" lang="en-GB" alt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7325" y="3645024"/>
            <a:ext cx="6229350" cy="1743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29767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Fraction war</a:t>
            </a:r>
            <a:endParaRPr lang="en-GB" dirty="0"/>
          </a:p>
        </p:txBody>
      </p:sp>
      <p:sp>
        <p:nvSpPr>
          <p:cNvPr id="3" name="Content Placeholder 2"/>
          <p:cNvSpPr>
            <a:spLocks noGrp="1"/>
          </p:cNvSpPr>
          <p:nvPr>
            <p:ph idx="1"/>
          </p:nvPr>
        </p:nvSpPr>
        <p:spPr>
          <a:xfrm>
            <a:off x="3759065" y="1939927"/>
            <a:ext cx="4186808" cy="4525963"/>
          </a:xfrm>
        </p:spPr>
        <p:txBody>
          <a:bodyPr>
            <a:normAutofit lnSpcReduction="10000"/>
          </a:bodyPr>
          <a:lstStyle/>
          <a:p>
            <a:r>
              <a:rPr lang="en-GB" dirty="0" smtClean="0"/>
              <a:t>Highest fraction wins and captures the cards. </a:t>
            </a:r>
          </a:p>
          <a:p>
            <a:r>
              <a:rPr lang="en-GB" dirty="0" smtClean="0"/>
              <a:t>Winner is the person with the most cards after ______ rounds.</a:t>
            </a:r>
          </a:p>
          <a:p>
            <a:pPr marL="0" indent="0">
              <a:buNone/>
            </a:pPr>
            <a:r>
              <a:rPr lang="en-GB" dirty="0" smtClean="0"/>
              <a:t>Adaption: use 4 cards to create 2 fractions to add together. </a:t>
            </a:r>
          </a:p>
        </p:txBody>
      </p:sp>
      <p:sp>
        <p:nvSpPr>
          <p:cNvPr id="4" name="Rectangle 3"/>
          <p:cNvSpPr/>
          <p:nvPr/>
        </p:nvSpPr>
        <p:spPr>
          <a:xfrm>
            <a:off x="1187624" y="1772816"/>
            <a:ext cx="2088232" cy="18722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First Card</a:t>
            </a:r>
            <a:endParaRPr lang="en-GB" dirty="0"/>
          </a:p>
        </p:txBody>
      </p:sp>
      <p:sp>
        <p:nvSpPr>
          <p:cNvPr id="5" name="Rectangle 4"/>
          <p:cNvSpPr/>
          <p:nvPr/>
        </p:nvSpPr>
        <p:spPr>
          <a:xfrm>
            <a:off x="1166777" y="4077072"/>
            <a:ext cx="2088232" cy="18722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Second Card</a:t>
            </a:r>
            <a:endParaRPr lang="en-GB" dirty="0"/>
          </a:p>
        </p:txBody>
      </p:sp>
      <p:cxnSp>
        <p:nvCxnSpPr>
          <p:cNvPr id="9" name="Straight Connector 8"/>
          <p:cNvCxnSpPr/>
          <p:nvPr/>
        </p:nvCxnSpPr>
        <p:spPr>
          <a:xfrm>
            <a:off x="662721" y="3861048"/>
            <a:ext cx="3096344" cy="0"/>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0352" y="44624"/>
            <a:ext cx="1498953" cy="2361479"/>
          </a:xfrm>
          <a:prstGeom prst="rect">
            <a:avLst/>
          </a:prstGeom>
          <a:noFill/>
          <a:ln>
            <a:noFill/>
          </a:ln>
        </p:spPr>
      </p:pic>
    </p:spTree>
    <p:extLst>
      <p:ext uri="{BB962C8B-B14F-4D97-AF65-F5344CB8AC3E}">
        <p14:creationId xmlns:p14="http://schemas.microsoft.com/office/powerpoint/2010/main" val="34587047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795</Words>
  <Application>Microsoft Office PowerPoint</Application>
  <PresentationFormat>On-screen Show (4:3)</PresentationFormat>
  <Paragraphs>93</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Dotzi</vt:lpstr>
      <vt:lpstr>Card Game: Close call</vt:lpstr>
      <vt:lpstr>High Roller</vt:lpstr>
      <vt:lpstr>Make 21. </vt:lpstr>
      <vt:lpstr>Tens Down</vt:lpstr>
      <vt:lpstr>PowerPoint Presentation</vt:lpstr>
      <vt:lpstr>PowerPoint Presentation</vt:lpstr>
      <vt:lpstr>Only Connect4 (game for 2 players) </vt:lpstr>
      <vt:lpstr>Fraction war</vt:lpstr>
    </vt:vector>
  </TitlesOfParts>
  <Company>Hertfordshire County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Charlotte Harber</dc:creator>
  <cp:lastModifiedBy>Rachel Rayner</cp:lastModifiedBy>
  <cp:revision>4</cp:revision>
  <dcterms:created xsi:type="dcterms:W3CDTF">2015-03-10T11:47:28Z</dcterms:created>
  <dcterms:modified xsi:type="dcterms:W3CDTF">2015-04-24T12:46:02Z</dcterms:modified>
</cp:coreProperties>
</file>