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4"/>
  </p:sldMasterIdLst>
  <p:sldIdLst>
    <p:sldId id="256" r:id="rId5"/>
    <p:sldId id="272" r:id="rId6"/>
    <p:sldId id="259" r:id="rId7"/>
    <p:sldId id="260" r:id="rId8"/>
    <p:sldId id="261" r:id="rId9"/>
    <p:sldId id="271" r:id="rId10"/>
    <p:sldId id="262" r:id="rId11"/>
    <p:sldId id="273" r:id="rId12"/>
    <p:sldId id="274" r:id="rId13"/>
    <p:sldId id="263" r:id="rId14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129C1-361F-446D-9A3B-026B960E0CB6}" v="6" dt="2023-11-17T14:38:32.58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01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56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602697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2778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319473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2960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6859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009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5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5832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774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193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996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7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04847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1081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ttlewandlelettersandsounds.org.uk/resources/for-parent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Little Wandle Letters and Sounds</a:t>
            </a:r>
            <a:br>
              <a:rPr lang="en-GB" dirty="0"/>
            </a:br>
            <a:r>
              <a:rPr lang="en-GB" dirty="0"/>
              <a:t>Parent meeting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74524" y="4665691"/>
            <a:ext cx="5912528" cy="978367"/>
          </a:xfrm>
        </p:spPr>
        <p:txBody>
          <a:bodyPr>
            <a:normAutofit/>
          </a:bodyPr>
          <a:lstStyle/>
          <a:p>
            <a:r>
              <a:rPr lang="en-GB" sz="2800" dirty="0"/>
              <a:t>Wednesday 22</a:t>
            </a:r>
            <a:r>
              <a:rPr lang="en-GB" sz="2800" baseline="30000" dirty="0"/>
              <a:t>nd</a:t>
            </a:r>
            <a:r>
              <a:rPr lang="en-GB" sz="2800" dirty="0"/>
              <a:t> November 2023</a:t>
            </a:r>
          </a:p>
        </p:txBody>
      </p:sp>
      <p:pic>
        <p:nvPicPr>
          <p:cNvPr id="102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354" y="394826"/>
            <a:ext cx="1429384" cy="116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67157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Are there any 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820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Terminology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403131"/>
            <a:ext cx="10011688" cy="4966138"/>
          </a:xfrm>
        </p:spPr>
        <p:txBody>
          <a:bodyPr>
            <a:normAutofit/>
          </a:bodyPr>
          <a:lstStyle/>
          <a:p>
            <a:r>
              <a:rPr lang="en-GB" sz="2400" dirty="0"/>
              <a:t>Phoneme- the sound we hear</a:t>
            </a:r>
          </a:p>
          <a:p>
            <a:r>
              <a:rPr lang="en-GB" sz="2400" dirty="0"/>
              <a:t>Grapheme- how a sound is written</a:t>
            </a:r>
          </a:p>
          <a:p>
            <a:r>
              <a:rPr lang="en-GB" sz="2400" dirty="0"/>
              <a:t>Digraph- two letters that make one sound e.g. </a:t>
            </a:r>
            <a:r>
              <a:rPr lang="en-GB" sz="2400" dirty="0" err="1"/>
              <a:t>ai</a:t>
            </a:r>
            <a:r>
              <a:rPr lang="en-GB" sz="2400" dirty="0"/>
              <a:t>, </a:t>
            </a:r>
            <a:r>
              <a:rPr lang="en-GB" sz="2400" dirty="0" err="1"/>
              <a:t>oo</a:t>
            </a:r>
            <a:r>
              <a:rPr lang="en-GB" sz="2400" dirty="0"/>
              <a:t>, </a:t>
            </a:r>
            <a:r>
              <a:rPr lang="en-GB" sz="2400" dirty="0" err="1"/>
              <a:t>ee</a:t>
            </a:r>
            <a:endParaRPr lang="en-GB" sz="2400" dirty="0"/>
          </a:p>
          <a:p>
            <a:r>
              <a:rPr lang="en-GB" sz="2400" dirty="0" err="1"/>
              <a:t>Trigraph</a:t>
            </a:r>
            <a:r>
              <a:rPr lang="en-GB" sz="2400" dirty="0"/>
              <a:t>- three letters that make one sound- e.g. </a:t>
            </a:r>
            <a:r>
              <a:rPr lang="en-GB" sz="2400" dirty="0" err="1"/>
              <a:t>igh</a:t>
            </a:r>
            <a:r>
              <a:rPr lang="en-GB" sz="2400" dirty="0"/>
              <a:t>, air, ear</a:t>
            </a:r>
          </a:p>
          <a:p>
            <a:r>
              <a:rPr lang="en-GB" sz="2400" dirty="0"/>
              <a:t>Tricky word- a word we cannot read or spell phonetically</a:t>
            </a:r>
          </a:p>
          <a:p>
            <a:r>
              <a:rPr lang="en-GB" sz="2400" dirty="0"/>
              <a:t>Sound buttons- dots to show individual graphemes and dashes to show digraphs and </a:t>
            </a:r>
            <a:r>
              <a:rPr lang="en-GB" sz="2400" dirty="0" err="1"/>
              <a:t>trigraphs</a:t>
            </a:r>
            <a:endParaRPr lang="en-GB" sz="2400" dirty="0"/>
          </a:p>
          <a:p>
            <a:r>
              <a:rPr lang="en-GB" sz="2400" dirty="0"/>
              <a:t>Segmenting- breaking the word down into each individual sound</a:t>
            </a:r>
          </a:p>
          <a:p>
            <a:r>
              <a:rPr lang="en-GB" sz="2400" dirty="0"/>
              <a:t>Blending- fluently joining together the phonemes to say a whole word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598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children are taught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03844"/>
            <a:ext cx="10673838" cy="4555522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en-GB" sz="3000" dirty="0"/>
              <a:t>Lesson structure- </a:t>
            </a:r>
            <a:endParaRPr lang="en-US"/>
          </a:p>
          <a:p>
            <a:pPr lvl="4"/>
            <a:r>
              <a:rPr lang="en-GB" sz="2800" dirty="0"/>
              <a:t>Revisit and review previously taught phonemes/graphemes, words and tricky words</a:t>
            </a:r>
          </a:p>
          <a:p>
            <a:pPr lvl="4"/>
            <a:r>
              <a:rPr lang="en-GB" sz="2800" dirty="0"/>
              <a:t>Teach and practise a new phonemes/graphemes </a:t>
            </a:r>
          </a:p>
          <a:p>
            <a:pPr lvl="4"/>
            <a:r>
              <a:rPr lang="en-GB" sz="2800" dirty="0"/>
              <a:t>Orally</a:t>
            </a:r>
            <a:r>
              <a:rPr lang="en-GB" sz="2800" b="1" dirty="0"/>
              <a:t> blend </a:t>
            </a:r>
            <a:r>
              <a:rPr lang="en-GB" sz="2800" dirty="0"/>
              <a:t>words with the new phonemes </a:t>
            </a:r>
          </a:p>
          <a:p>
            <a:pPr lvl="4"/>
            <a:r>
              <a:rPr lang="en-GB" sz="2800" dirty="0"/>
              <a:t>Teacher-led blending to read words with the new phonemes</a:t>
            </a:r>
          </a:p>
          <a:p>
            <a:pPr lvl="4"/>
            <a:r>
              <a:rPr lang="en-GB" sz="2800" dirty="0"/>
              <a:t>Learn to read a new tricky word (video on next page)</a:t>
            </a:r>
          </a:p>
          <a:p>
            <a:pPr lvl="4"/>
            <a:r>
              <a:rPr lang="en-GB" sz="2800" dirty="0"/>
              <a:t>Practise and apply the new phonemes/graphemes and tricky word by reading/writing a sentence, matching words to pictures</a:t>
            </a:r>
          </a:p>
        </p:txBody>
      </p:sp>
    </p:spTree>
    <p:extLst>
      <p:ext uri="{BB962C8B-B14F-4D97-AF65-F5344CB8AC3E}">
        <p14:creationId xmlns:p14="http://schemas.microsoft.com/office/powerpoint/2010/main" val="334171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‘How to’ videos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>
                <a:hlinkClick r:id="rId2"/>
              </a:rPr>
              <a:t>https://www.littlewandlelettersandsounds.org.uk/resources/for-parents/</a:t>
            </a:r>
            <a:endParaRPr lang="en-GB" sz="2400" dirty="0"/>
          </a:p>
          <a:p>
            <a:r>
              <a:rPr lang="en-GB" sz="2400" dirty="0"/>
              <a:t>How to pronounce the graphemes  </a:t>
            </a:r>
          </a:p>
          <a:p>
            <a:r>
              <a:rPr lang="en-GB" sz="2400" dirty="0"/>
              <a:t>How ‘tricky words’ are taught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485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262758"/>
            <a:ext cx="8596668" cy="1320800"/>
          </a:xfrm>
        </p:spPr>
        <p:txBody>
          <a:bodyPr/>
          <a:lstStyle/>
          <a:p>
            <a:r>
              <a:rPr lang="en-GB" dirty="0"/>
              <a:t>Reading practice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776184"/>
            <a:ext cx="11351757" cy="5016603"/>
          </a:xfrm>
        </p:spPr>
        <p:txBody>
          <a:bodyPr>
            <a:noAutofit/>
          </a:bodyPr>
          <a:lstStyle/>
          <a:p>
            <a:r>
              <a:rPr lang="en-GB" sz="2400" dirty="0"/>
              <a:t>Learning at school and practising at home</a:t>
            </a:r>
          </a:p>
          <a:p>
            <a:r>
              <a:rPr lang="en-GB" sz="2400" dirty="0"/>
              <a:t>Your child will bring home two books- a sharing book for pleasure and a reading practice book.</a:t>
            </a:r>
          </a:p>
          <a:p>
            <a:r>
              <a:rPr lang="en-GB" sz="2400" dirty="0"/>
              <a:t>A child should be able to read their reading book with 90% accuracy and fluency</a:t>
            </a:r>
          </a:p>
          <a:p>
            <a:r>
              <a:rPr lang="en-GB" sz="2400" dirty="0"/>
              <a:t>Their reading book should not feature any unfamiliar sounds</a:t>
            </a:r>
          </a:p>
          <a:p>
            <a:r>
              <a:rPr lang="en-GB" sz="2400" dirty="0"/>
              <a:t>Reading Practice Book:</a:t>
            </a:r>
          </a:p>
          <a:p>
            <a:pPr lvl="3"/>
            <a:r>
              <a:rPr lang="en-US" sz="2400" dirty="0"/>
              <a:t>Carefully matched to your child’s current reading level. </a:t>
            </a:r>
          </a:p>
          <a:p>
            <a:pPr lvl="3"/>
            <a:r>
              <a:rPr lang="en-US" sz="2400" dirty="0"/>
              <a:t>It should be fairly easy</a:t>
            </a:r>
          </a:p>
          <a:p>
            <a:pPr lvl="3"/>
            <a:r>
              <a:rPr lang="en-US" sz="2400" dirty="0"/>
              <a:t>Fluency and confidence</a:t>
            </a:r>
          </a:p>
          <a:p>
            <a:pPr lvl="3"/>
            <a:r>
              <a:rPr lang="en-US" sz="2400" dirty="0"/>
              <a:t>Sounds, unfamiliar words and tricky words in book</a:t>
            </a:r>
          </a:p>
          <a:p>
            <a:pPr lvl="3"/>
            <a:r>
              <a:rPr lang="en-US" sz="2400" dirty="0"/>
              <a:t>Help if there is a word they are stuck on</a:t>
            </a:r>
          </a:p>
          <a:p>
            <a:pPr lvl="3"/>
            <a:r>
              <a:rPr lang="en-US" sz="2400" dirty="0"/>
              <a:t>Discuss the book after- prompt questions in back</a:t>
            </a:r>
          </a:p>
        </p:txBody>
      </p:sp>
    </p:spTree>
    <p:extLst>
      <p:ext uri="{BB962C8B-B14F-4D97-AF65-F5344CB8AC3E}">
        <p14:creationId xmlns:p14="http://schemas.microsoft.com/office/powerpoint/2010/main" val="2509838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69999"/>
            <a:ext cx="11115273" cy="5351517"/>
          </a:xfrm>
        </p:spPr>
        <p:txBody>
          <a:bodyPr>
            <a:normAutofit fontScale="92500"/>
          </a:bodyPr>
          <a:lstStyle/>
          <a:p>
            <a:r>
              <a:rPr lang="en-US" sz="3600" dirty="0"/>
              <a:t>Sharing book:</a:t>
            </a:r>
          </a:p>
          <a:p>
            <a:pPr lvl="3"/>
            <a:r>
              <a:rPr lang="en-US" sz="3300" dirty="0"/>
              <a:t>Library book</a:t>
            </a:r>
          </a:p>
          <a:p>
            <a:pPr lvl="3"/>
            <a:r>
              <a:rPr lang="en-US" sz="3300" dirty="0"/>
              <a:t>Lifelong readers</a:t>
            </a:r>
          </a:p>
          <a:p>
            <a:pPr lvl="3"/>
            <a:r>
              <a:rPr lang="en-US" sz="3300" dirty="0"/>
              <a:t>Enjoy together</a:t>
            </a:r>
          </a:p>
          <a:p>
            <a:pPr lvl="3"/>
            <a:r>
              <a:rPr lang="en-US" sz="3300" dirty="0"/>
              <a:t>Read it to or with your child</a:t>
            </a:r>
          </a:p>
          <a:p>
            <a:pPr lvl="3"/>
            <a:r>
              <a:rPr lang="en-US" sz="3300" dirty="0"/>
              <a:t>Have fun! Discuss pictures and words, predict what might happen, use fun voices for characters, discuss fun facts, etc.</a:t>
            </a:r>
          </a:p>
          <a:p>
            <a:pPr lvl="3"/>
            <a:r>
              <a:rPr lang="en-US" sz="3300" dirty="0"/>
              <a:t>You can also read anything else you have at home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3458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to help your child at home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913" y="1403844"/>
            <a:ext cx="10910321" cy="5044253"/>
          </a:xfrm>
        </p:spPr>
        <p:txBody>
          <a:bodyPr>
            <a:noAutofit/>
          </a:bodyPr>
          <a:lstStyle/>
          <a:p>
            <a:r>
              <a:rPr lang="en-GB" sz="2600" dirty="0"/>
              <a:t>Keep your reading practice at home short and fun</a:t>
            </a:r>
          </a:p>
          <a:p>
            <a:r>
              <a:rPr lang="en-GB" sz="2600" dirty="0"/>
              <a:t>Encourage your child to read to different family members</a:t>
            </a:r>
          </a:p>
          <a:p>
            <a:r>
              <a:rPr lang="en-GB" sz="2600" dirty="0"/>
              <a:t>If your child is reluctant to read, try reading a page each</a:t>
            </a:r>
          </a:p>
          <a:p>
            <a:r>
              <a:rPr lang="en-GB" sz="2600" dirty="0"/>
              <a:t>Read a variety of texts- comics, recipes, shop signs, instructions, etc.</a:t>
            </a:r>
          </a:p>
          <a:p>
            <a:r>
              <a:rPr lang="en-GB" sz="2600" dirty="0"/>
              <a:t>Children who read at home tend to make accelerated progress compared to those who do not read and gives them confidence in all subjects</a:t>
            </a:r>
          </a:p>
          <a:p>
            <a:r>
              <a:rPr lang="en-GB" sz="2600" dirty="0"/>
              <a:t>Practise any specific sounds/words that your child has struggled with in their reading practice book</a:t>
            </a:r>
          </a:p>
        </p:txBody>
      </p:sp>
    </p:spTree>
    <p:extLst>
      <p:ext uri="{BB962C8B-B14F-4D97-AF65-F5344CB8AC3E}">
        <p14:creationId xmlns:p14="http://schemas.microsoft.com/office/powerpoint/2010/main" val="454082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334" y="1559472"/>
            <a:ext cx="9381066" cy="4715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121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84655" y="609600"/>
            <a:ext cx="7517911" cy="5766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3371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6f1a8f3-6c88-4c1a-9fb9-aabe2ba4d962">
      <Terms xmlns="http://schemas.microsoft.com/office/infopath/2007/PartnerControls"/>
    </lcf76f155ced4ddcb4097134ff3c332f>
    <TaxCatchAll xmlns="23bfbfc4-f7c3-4a3a-9e0f-6ad40bbe23c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3399CBD513ACA4E83D72164A1517F1F" ma:contentTypeVersion="14" ma:contentTypeDescription="Create a new document." ma:contentTypeScope="" ma:versionID="d351147e0e54c15c5cf4f1c695568f36">
  <xsd:schema xmlns:xsd="http://www.w3.org/2001/XMLSchema" xmlns:xs="http://www.w3.org/2001/XMLSchema" xmlns:p="http://schemas.microsoft.com/office/2006/metadata/properties" xmlns:ns2="46f1a8f3-6c88-4c1a-9fb9-aabe2ba4d962" xmlns:ns3="23bfbfc4-f7c3-4a3a-9e0f-6ad40bbe23c5" targetNamespace="http://schemas.microsoft.com/office/2006/metadata/properties" ma:root="true" ma:fieldsID="ea61098bf3edb23f9f6d97fe86bdcca9" ns2:_="" ns3:_="">
    <xsd:import namespace="46f1a8f3-6c88-4c1a-9fb9-aabe2ba4d962"/>
    <xsd:import namespace="23bfbfc4-f7c3-4a3a-9e0f-6ad40bbe2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bjectDetectorVersions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f1a8f3-6c88-4c1a-9fb9-aabe2ba4d96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3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530503ba-e9e6-41a5-a496-1668083745a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bfbfc4-f7c3-4a3a-9e0f-6ad40bbe23c5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58b619a-1ace-424d-91cf-12c905c99cc8}" ma:internalName="TaxCatchAll" ma:showField="CatchAllData" ma:web="23bfbfc4-f7c3-4a3a-9e0f-6ad40bbe2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4DE8059-EF9F-4DF3-9139-785A6CFE11F4}">
  <ds:schemaRefs>
    <ds:schemaRef ds:uri="http://schemas.microsoft.com/office/2006/metadata/properties"/>
    <ds:schemaRef ds:uri="http://purl.org/dc/terms/"/>
    <ds:schemaRef ds:uri="46f1a8f3-6c88-4c1a-9fb9-aabe2ba4d962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3bfbfc4-f7c3-4a3a-9e0f-6ad40bbe23c5"/>
  </ds:schemaRefs>
</ds:datastoreItem>
</file>

<file path=customXml/itemProps2.xml><?xml version="1.0" encoding="utf-8"?>
<ds:datastoreItem xmlns:ds="http://schemas.openxmlformats.org/officeDocument/2006/customXml" ds:itemID="{22E0E2A8-D8D1-4ED6-9F26-9D42E6714D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524A5A7-C7CC-4E78-B934-5437BB24D65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f1a8f3-6c88-4c1a-9fb9-aabe2ba4d962"/>
    <ds:schemaRef ds:uri="23bfbfc4-f7c3-4a3a-9e0f-6ad40bbe2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</TotalTime>
  <Words>463</Words>
  <Application>Microsoft Office PowerPoint</Application>
  <PresentationFormat>Widescreen</PresentationFormat>
  <Paragraphs>51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Little Wandle Letters and Sounds Parent meeting </vt:lpstr>
      <vt:lpstr>Terminology </vt:lpstr>
      <vt:lpstr>How the children are taught</vt:lpstr>
      <vt:lpstr>‘How to’ videos</vt:lpstr>
      <vt:lpstr>Reading practice</vt:lpstr>
      <vt:lpstr>PowerPoint Presentation</vt:lpstr>
      <vt:lpstr>How to help your child at home</vt:lpstr>
      <vt:lpstr>PowerPoint Presentation</vt:lpstr>
      <vt:lpstr>PowerPoint Presentation</vt:lpstr>
      <vt:lpstr>Are there any questions?</vt:lpstr>
    </vt:vector>
  </TitlesOfParts>
  <Company>St Catherine's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Little Wandle Letters and Sounds Revised Parent meeting</dc:title>
  <dc:creator>Amanda SWEET</dc:creator>
  <cp:lastModifiedBy>Jane Cottle</cp:lastModifiedBy>
  <cp:revision>23</cp:revision>
  <cp:lastPrinted>2023-11-17T14:38:14Z</cp:lastPrinted>
  <dcterms:created xsi:type="dcterms:W3CDTF">2022-09-26T08:39:40Z</dcterms:created>
  <dcterms:modified xsi:type="dcterms:W3CDTF">2023-11-27T15:48:48Z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0x01010033399CBD513ACA4E83D72164A1517F1F</vt:lpwstr>
  </property>
  <property fmtid="{D5CDD505-2E9C-101B-9397-08002B2CF9AE}" pid="3" name="Order">
    <vt:r8>6961000</vt:r8>
  </property>
  <property fmtid="{D5CDD505-2E9C-101B-9397-08002B2CF9AE}" pid="4" name="MediaServiceImageTags">
    <vt:lpwstr/>
  </property>
</Properties>
</file>